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58" r:id="rId3"/>
    <p:sldId id="259" r:id="rId4"/>
    <p:sldId id="260" r:id="rId5"/>
    <p:sldId id="262" r:id="rId6"/>
    <p:sldId id="263" r:id="rId7"/>
    <p:sldId id="264" r:id="rId8"/>
    <p:sldId id="261" r:id="rId9"/>
    <p:sldId id="257" r:id="rId10"/>
    <p:sldId id="268" r:id="rId11"/>
    <p:sldId id="266" r:id="rId12"/>
    <p:sldId id="267" r:id="rId13"/>
    <p:sldId id="269" r:id="rId14"/>
    <p:sldId id="270" r:id="rId15"/>
    <p:sldId id="271" r:id="rId16"/>
    <p:sldId id="272" r:id="rId17"/>
    <p:sldId id="273" r:id="rId18"/>
    <p:sldId id="274" r:id="rId19"/>
    <p:sldId id="276" r:id="rId20"/>
    <p:sldId id="275"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1" d="100"/>
          <a:sy n="81" d="100"/>
        </p:scale>
        <p:origin x="342"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A209EED-9C79-480C-A1C7-4BEB8525F960}" type="datetimeFigureOut">
              <a:rPr lang="en-US" smtClean="0"/>
              <a:t>3/3/2015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0571DA-0578-4BD1-A07C-F006746501B0}" type="slidenum">
              <a:rPr lang="en-US" smtClean="0"/>
              <a:t>‹#›</a:t>
            </a:fld>
            <a:endParaRPr lang="en-US"/>
          </a:p>
        </p:txBody>
      </p:sp>
    </p:spTree>
    <p:extLst>
      <p:ext uri="{BB962C8B-B14F-4D97-AF65-F5344CB8AC3E}">
        <p14:creationId xmlns:p14="http://schemas.microsoft.com/office/powerpoint/2010/main" val="15481606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209EED-9C79-480C-A1C7-4BEB8525F960}" type="datetimeFigureOut">
              <a:rPr lang="en-US" smtClean="0"/>
              <a:t>3/3/2015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0571DA-0578-4BD1-A07C-F006746501B0}" type="slidenum">
              <a:rPr lang="en-US" smtClean="0"/>
              <a:t>‹#›</a:t>
            </a:fld>
            <a:endParaRPr lang="en-US"/>
          </a:p>
        </p:txBody>
      </p:sp>
    </p:spTree>
    <p:extLst>
      <p:ext uri="{BB962C8B-B14F-4D97-AF65-F5344CB8AC3E}">
        <p14:creationId xmlns:p14="http://schemas.microsoft.com/office/powerpoint/2010/main" val="42404166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209EED-9C79-480C-A1C7-4BEB8525F960}" type="datetimeFigureOut">
              <a:rPr lang="en-US" smtClean="0"/>
              <a:t>3/3/2015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0571DA-0578-4BD1-A07C-F006746501B0}" type="slidenum">
              <a:rPr lang="en-US" smtClean="0"/>
              <a:t>‹#›</a:t>
            </a:fld>
            <a:endParaRPr lang="en-US"/>
          </a:p>
        </p:txBody>
      </p:sp>
    </p:spTree>
    <p:extLst>
      <p:ext uri="{BB962C8B-B14F-4D97-AF65-F5344CB8AC3E}">
        <p14:creationId xmlns:p14="http://schemas.microsoft.com/office/powerpoint/2010/main" val="36993188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209EED-9C79-480C-A1C7-4BEB8525F960}" type="datetimeFigureOut">
              <a:rPr lang="en-US" smtClean="0"/>
              <a:t>3/3/2015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0571DA-0578-4BD1-A07C-F006746501B0}" type="slidenum">
              <a:rPr lang="en-US" smtClean="0"/>
              <a:t>‹#›</a:t>
            </a:fld>
            <a:endParaRPr lang="en-US"/>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6664993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209EED-9C79-480C-A1C7-4BEB8525F960}" type="datetimeFigureOut">
              <a:rPr lang="en-US" smtClean="0"/>
              <a:t>3/3/2015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0571DA-0578-4BD1-A07C-F006746501B0}" type="slidenum">
              <a:rPr lang="en-US" smtClean="0"/>
              <a:t>‹#›</a:t>
            </a:fld>
            <a:endParaRPr lang="en-US"/>
          </a:p>
        </p:txBody>
      </p:sp>
    </p:spTree>
    <p:extLst>
      <p:ext uri="{BB962C8B-B14F-4D97-AF65-F5344CB8AC3E}">
        <p14:creationId xmlns:p14="http://schemas.microsoft.com/office/powerpoint/2010/main" val="36408293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2A209EED-9C79-480C-A1C7-4BEB8525F960}" type="datetimeFigureOut">
              <a:rPr lang="en-US" smtClean="0"/>
              <a:t>3/3/2015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0571DA-0578-4BD1-A07C-F006746501B0}" type="slidenum">
              <a:rPr lang="en-US" smtClean="0"/>
              <a:t>‹#›</a:t>
            </a:fld>
            <a:endParaRPr lang="en-US"/>
          </a:p>
        </p:txBody>
      </p:sp>
    </p:spTree>
    <p:extLst>
      <p:ext uri="{BB962C8B-B14F-4D97-AF65-F5344CB8AC3E}">
        <p14:creationId xmlns:p14="http://schemas.microsoft.com/office/powerpoint/2010/main" val="18959744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2A209EED-9C79-480C-A1C7-4BEB8525F960}" type="datetimeFigureOut">
              <a:rPr lang="en-US" smtClean="0"/>
              <a:t>3/3/2015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0571DA-0578-4BD1-A07C-F006746501B0}" type="slidenum">
              <a:rPr lang="en-US" smtClean="0"/>
              <a:t>‹#›</a:t>
            </a:fld>
            <a:endParaRPr lang="en-US"/>
          </a:p>
        </p:txBody>
      </p:sp>
    </p:spTree>
    <p:extLst>
      <p:ext uri="{BB962C8B-B14F-4D97-AF65-F5344CB8AC3E}">
        <p14:creationId xmlns:p14="http://schemas.microsoft.com/office/powerpoint/2010/main" val="36133756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A209EED-9C79-480C-A1C7-4BEB8525F960}" type="datetimeFigureOut">
              <a:rPr lang="en-US" smtClean="0"/>
              <a:t>3/3/2015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0571DA-0578-4BD1-A07C-F006746501B0}" type="slidenum">
              <a:rPr lang="en-US" smtClean="0"/>
              <a:t>‹#›</a:t>
            </a:fld>
            <a:endParaRPr lang="en-US"/>
          </a:p>
        </p:txBody>
      </p:sp>
    </p:spTree>
    <p:extLst>
      <p:ext uri="{BB962C8B-B14F-4D97-AF65-F5344CB8AC3E}">
        <p14:creationId xmlns:p14="http://schemas.microsoft.com/office/powerpoint/2010/main" val="26115595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A209EED-9C79-480C-A1C7-4BEB8525F960}" type="datetimeFigureOut">
              <a:rPr lang="en-US" smtClean="0"/>
              <a:t>3/3/2015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0571DA-0578-4BD1-A07C-F006746501B0}" type="slidenum">
              <a:rPr lang="en-US" smtClean="0"/>
              <a:t>‹#›</a:t>
            </a:fld>
            <a:endParaRPr lang="en-US"/>
          </a:p>
        </p:txBody>
      </p:sp>
    </p:spTree>
    <p:extLst>
      <p:ext uri="{BB962C8B-B14F-4D97-AF65-F5344CB8AC3E}">
        <p14:creationId xmlns:p14="http://schemas.microsoft.com/office/powerpoint/2010/main" val="20487657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A209EED-9C79-480C-A1C7-4BEB8525F960}" type="datetimeFigureOut">
              <a:rPr lang="en-US" smtClean="0"/>
              <a:t>3/3/2015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0571DA-0578-4BD1-A07C-F006746501B0}" type="slidenum">
              <a:rPr lang="en-US" smtClean="0"/>
              <a:t>‹#›</a:t>
            </a:fld>
            <a:endParaRPr lang="en-US"/>
          </a:p>
        </p:txBody>
      </p:sp>
    </p:spTree>
    <p:extLst>
      <p:ext uri="{BB962C8B-B14F-4D97-AF65-F5344CB8AC3E}">
        <p14:creationId xmlns:p14="http://schemas.microsoft.com/office/powerpoint/2010/main" val="32380740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en-US" smtClean="0"/>
              <a:t>Click to edit Master title style</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A209EED-9C79-480C-A1C7-4BEB8525F960}" type="datetimeFigureOut">
              <a:rPr lang="en-US" smtClean="0"/>
              <a:t>3/3/2015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0571DA-0578-4BD1-A07C-F006746501B0}" type="slidenum">
              <a:rPr lang="en-US" smtClean="0"/>
              <a:t>‹#›</a:t>
            </a:fld>
            <a:endParaRPr lang="en-US"/>
          </a:p>
        </p:txBody>
      </p:sp>
    </p:spTree>
    <p:extLst>
      <p:ext uri="{BB962C8B-B14F-4D97-AF65-F5344CB8AC3E}">
        <p14:creationId xmlns:p14="http://schemas.microsoft.com/office/powerpoint/2010/main" val="8895759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A209EED-9C79-480C-A1C7-4BEB8525F960}" type="datetimeFigureOut">
              <a:rPr lang="en-US" smtClean="0"/>
              <a:t>3/3/2015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0571DA-0578-4BD1-A07C-F006746501B0}" type="slidenum">
              <a:rPr lang="en-US" smtClean="0"/>
              <a:t>‹#›</a:t>
            </a:fld>
            <a:endParaRPr lang="en-US"/>
          </a:p>
        </p:txBody>
      </p:sp>
    </p:spTree>
    <p:extLst>
      <p:ext uri="{BB962C8B-B14F-4D97-AF65-F5344CB8AC3E}">
        <p14:creationId xmlns:p14="http://schemas.microsoft.com/office/powerpoint/2010/main" val="26756063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3795" y="2912232"/>
            <a:ext cx="5107208" cy="287896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912232"/>
            <a:ext cx="5095357" cy="287896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A209EED-9C79-480C-A1C7-4BEB8525F960}" type="datetimeFigureOut">
              <a:rPr lang="en-US" smtClean="0"/>
              <a:t>3/3/2015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0571DA-0578-4BD1-A07C-F006746501B0}" type="slidenum">
              <a:rPr lang="en-US" smtClean="0"/>
              <a:t>‹#›</a:t>
            </a:fld>
            <a:endParaRPr lang="en-US"/>
          </a:p>
        </p:txBody>
      </p:sp>
    </p:spTree>
    <p:extLst>
      <p:ext uri="{BB962C8B-B14F-4D97-AF65-F5344CB8AC3E}">
        <p14:creationId xmlns:p14="http://schemas.microsoft.com/office/powerpoint/2010/main" val="33445350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A209EED-9C79-480C-A1C7-4BEB8525F960}" type="datetimeFigureOut">
              <a:rPr lang="en-US" smtClean="0"/>
              <a:t>3/3/2015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0571DA-0578-4BD1-A07C-F006746501B0}" type="slidenum">
              <a:rPr lang="en-US" smtClean="0"/>
              <a:t>‹#›</a:t>
            </a:fld>
            <a:endParaRPr lang="en-US"/>
          </a:p>
        </p:txBody>
      </p:sp>
    </p:spTree>
    <p:extLst>
      <p:ext uri="{BB962C8B-B14F-4D97-AF65-F5344CB8AC3E}">
        <p14:creationId xmlns:p14="http://schemas.microsoft.com/office/powerpoint/2010/main" val="891732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209EED-9C79-480C-A1C7-4BEB8525F960}" type="datetimeFigureOut">
              <a:rPr lang="en-US" smtClean="0"/>
              <a:t>3/3/2015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0571DA-0578-4BD1-A07C-F006746501B0}" type="slidenum">
              <a:rPr lang="en-US" smtClean="0"/>
              <a:t>‹#›</a:t>
            </a:fld>
            <a:endParaRPr lang="en-US"/>
          </a:p>
        </p:txBody>
      </p:sp>
    </p:spTree>
    <p:extLst>
      <p:ext uri="{BB962C8B-B14F-4D97-AF65-F5344CB8AC3E}">
        <p14:creationId xmlns:p14="http://schemas.microsoft.com/office/powerpoint/2010/main" val="39465009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en-US" smtClean="0"/>
              <a:t>Click to edit Master title style</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209EED-9C79-480C-A1C7-4BEB8525F960}" type="datetimeFigureOut">
              <a:rPr lang="en-US" smtClean="0"/>
              <a:t>3/3/2015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0571DA-0578-4BD1-A07C-F006746501B0}" type="slidenum">
              <a:rPr lang="en-US" smtClean="0"/>
              <a:t>‹#›</a:t>
            </a:fld>
            <a:endParaRPr lang="en-US"/>
          </a:p>
        </p:txBody>
      </p:sp>
    </p:spTree>
    <p:extLst>
      <p:ext uri="{BB962C8B-B14F-4D97-AF65-F5344CB8AC3E}">
        <p14:creationId xmlns:p14="http://schemas.microsoft.com/office/powerpoint/2010/main" val="23834551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209EED-9C79-480C-A1C7-4BEB8525F960}" type="datetimeFigureOut">
              <a:rPr lang="en-US" smtClean="0"/>
              <a:t>3/3/2015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0571DA-0578-4BD1-A07C-F006746501B0}" type="slidenum">
              <a:rPr lang="en-US" smtClean="0"/>
              <a:t>‹#›</a:t>
            </a:fld>
            <a:endParaRPr lang="en-US"/>
          </a:p>
        </p:txBody>
      </p:sp>
    </p:spTree>
    <p:extLst>
      <p:ext uri="{BB962C8B-B14F-4D97-AF65-F5344CB8AC3E}">
        <p14:creationId xmlns:p14="http://schemas.microsoft.com/office/powerpoint/2010/main" val="23697281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2A209EED-9C79-480C-A1C7-4BEB8525F960}" type="datetimeFigureOut">
              <a:rPr lang="en-US" smtClean="0"/>
              <a:t>3/3/2015</a:t>
            </a:fld>
            <a:endParaRPr lang="en-US"/>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50571DA-0578-4BD1-A07C-F006746501B0}" type="slidenum">
              <a:rPr lang="en-US" smtClean="0"/>
              <a:t>‹#›</a:t>
            </a:fld>
            <a:endParaRPr lang="en-US"/>
          </a:p>
        </p:txBody>
      </p:sp>
    </p:spTree>
    <p:extLst>
      <p:ext uri="{BB962C8B-B14F-4D97-AF65-F5344CB8AC3E}">
        <p14:creationId xmlns:p14="http://schemas.microsoft.com/office/powerpoint/2010/main" val="448905954"/>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www.youtube.com/watch?v=zq7Eki5EZ8o"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WaaANll8h18" TargetMode="External"/><Relationship Id="rId2" Type="http://schemas.openxmlformats.org/officeDocument/2006/relationships/hyperlink" Target="http://m.youtube.com/watch?v=WaaAnII8h18"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From Imitation to Creation</a:t>
            </a:r>
            <a:endParaRPr lang="en-US" dirty="0"/>
          </a:p>
        </p:txBody>
      </p:sp>
      <p:sp>
        <p:nvSpPr>
          <p:cNvPr id="3" name="Subtitle 2"/>
          <p:cNvSpPr>
            <a:spLocks noGrp="1"/>
          </p:cNvSpPr>
          <p:nvPr>
            <p:ph type="subTitle" idx="1"/>
          </p:nvPr>
        </p:nvSpPr>
        <p:spPr/>
        <p:txBody>
          <a:bodyPr>
            <a:normAutofit lnSpcReduction="10000"/>
          </a:bodyPr>
          <a:lstStyle/>
          <a:p>
            <a:r>
              <a:rPr lang="en-US" dirty="0" smtClean="0"/>
              <a:t>Austin Mann</a:t>
            </a:r>
          </a:p>
          <a:p>
            <a:r>
              <a:rPr lang="en-US" dirty="0" smtClean="0"/>
              <a:t>Stephanie </a:t>
            </a:r>
            <a:r>
              <a:rPr lang="en-US" dirty="0" err="1" smtClean="0"/>
              <a:t>Deaver</a:t>
            </a:r>
            <a:endParaRPr lang="en-US" dirty="0" smtClean="0"/>
          </a:p>
          <a:p>
            <a:r>
              <a:rPr lang="en-US" dirty="0" smtClean="0"/>
              <a:t>2/4/2015</a:t>
            </a:r>
            <a:endParaRPr lang="en-US" dirty="0"/>
          </a:p>
        </p:txBody>
      </p:sp>
    </p:spTree>
    <p:extLst>
      <p:ext uri="{BB962C8B-B14F-4D97-AF65-F5344CB8AC3E}">
        <p14:creationId xmlns:p14="http://schemas.microsoft.com/office/powerpoint/2010/main" val="82292363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There’s Guidelines for imitation</a:t>
            </a:r>
            <a:endParaRPr lang="en-US" dirty="0"/>
          </a:p>
        </p:txBody>
      </p:sp>
      <p:sp>
        <p:nvSpPr>
          <p:cNvPr id="3" name="Content Placeholder 2"/>
          <p:cNvSpPr>
            <a:spLocks noGrp="1"/>
          </p:cNvSpPr>
          <p:nvPr>
            <p:ph idx="1"/>
          </p:nvPr>
        </p:nvSpPr>
        <p:spPr>
          <a:xfrm>
            <a:off x="913795" y="2096063"/>
            <a:ext cx="10353762" cy="4232165"/>
          </a:xfrm>
        </p:spPr>
        <p:txBody>
          <a:bodyPr>
            <a:noAutofit/>
          </a:bodyPr>
          <a:lstStyle/>
          <a:p>
            <a:r>
              <a:rPr lang="en-US" sz="2600" dirty="0" smtClean="0"/>
              <a:t>1. Select a short passage that you feel is well-written. </a:t>
            </a:r>
            <a:endParaRPr lang="en-US" sz="2600" dirty="0"/>
          </a:p>
          <a:p>
            <a:r>
              <a:rPr lang="en-US" sz="2600" dirty="0" smtClean="0"/>
              <a:t>2. Read the selection carefully, preferably aloud to get the full effect. </a:t>
            </a:r>
          </a:p>
          <a:p>
            <a:r>
              <a:rPr lang="en-US" sz="2600" dirty="0" smtClean="0"/>
              <a:t>3. Review your selection carefully, noting sentence length, type, and word choice. </a:t>
            </a:r>
          </a:p>
          <a:p>
            <a:r>
              <a:rPr lang="en-US" sz="2600" dirty="0" smtClean="0"/>
              <a:t>4. Do either a close or loose imitation of the model by selecting a subject that differs from the model’s but is suitable for treatment in the model’s style used by another author. </a:t>
            </a:r>
            <a:endParaRPr lang="en-US" sz="2600" dirty="0"/>
          </a:p>
        </p:txBody>
      </p:sp>
    </p:spTree>
    <p:extLst>
      <p:ext uri="{BB962C8B-B14F-4D97-AF65-F5344CB8AC3E}">
        <p14:creationId xmlns:p14="http://schemas.microsoft.com/office/powerpoint/2010/main" val="6172590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There are many types of Imitation</a:t>
            </a:r>
            <a:endParaRPr lang="en-US" dirty="0"/>
          </a:p>
        </p:txBody>
      </p:sp>
      <p:sp>
        <p:nvSpPr>
          <p:cNvPr id="3" name="Content Placeholder 2"/>
          <p:cNvSpPr>
            <a:spLocks noGrp="1"/>
          </p:cNvSpPr>
          <p:nvPr>
            <p:ph idx="1"/>
          </p:nvPr>
        </p:nvSpPr>
        <p:spPr/>
        <p:txBody>
          <a:bodyPr>
            <a:noAutofit/>
          </a:bodyPr>
          <a:lstStyle/>
          <a:p>
            <a:r>
              <a:rPr lang="en-US" sz="2400" dirty="0" smtClean="0"/>
              <a:t>The Franklin Approach </a:t>
            </a:r>
          </a:p>
          <a:p>
            <a:endParaRPr lang="en-US" sz="2400" dirty="0"/>
          </a:p>
          <a:p>
            <a:r>
              <a:rPr lang="en-US" sz="2400" dirty="0" smtClean="0"/>
              <a:t>The Hamill Approach</a:t>
            </a:r>
          </a:p>
          <a:p>
            <a:endParaRPr lang="en-US" sz="2400" dirty="0"/>
          </a:p>
          <a:p>
            <a:r>
              <a:rPr lang="en-US" sz="2400" dirty="0" smtClean="0"/>
              <a:t>The Pooh Perplex Approach</a:t>
            </a:r>
          </a:p>
          <a:p>
            <a:endParaRPr lang="en-US" sz="2400" dirty="0"/>
          </a:p>
          <a:p>
            <a:r>
              <a:rPr lang="en-US" sz="2400" dirty="0" smtClean="0"/>
              <a:t>The Van Gogh Approach</a:t>
            </a:r>
            <a:endParaRPr lang="en-US" sz="2400" dirty="0"/>
          </a:p>
        </p:txBody>
      </p:sp>
    </p:spTree>
    <p:extLst>
      <p:ext uri="{BB962C8B-B14F-4D97-AF65-F5344CB8AC3E}">
        <p14:creationId xmlns:p14="http://schemas.microsoft.com/office/powerpoint/2010/main" val="6552266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Franklin Approach</a:t>
            </a:r>
            <a:endParaRPr lang="en-US" dirty="0"/>
          </a:p>
        </p:txBody>
      </p:sp>
      <p:sp>
        <p:nvSpPr>
          <p:cNvPr id="3" name="Content Placeholder 2"/>
          <p:cNvSpPr>
            <a:spLocks noGrp="1"/>
          </p:cNvSpPr>
          <p:nvPr>
            <p:ph idx="1"/>
          </p:nvPr>
        </p:nvSpPr>
        <p:spPr/>
        <p:txBody>
          <a:bodyPr>
            <a:noAutofit/>
          </a:bodyPr>
          <a:lstStyle/>
          <a:p>
            <a:r>
              <a:rPr lang="en-US" sz="2400" dirty="0" smtClean="0"/>
              <a:t>Named after Benjamin Franklin</a:t>
            </a:r>
          </a:p>
          <a:p>
            <a:r>
              <a:rPr lang="en-US" sz="2400" dirty="0" smtClean="0"/>
              <a:t>You read a </a:t>
            </a:r>
            <a:r>
              <a:rPr lang="en-US" sz="2400" dirty="0"/>
              <a:t>s</a:t>
            </a:r>
            <a:r>
              <a:rPr lang="en-US" sz="2400" dirty="0" smtClean="0"/>
              <a:t>elected piece of work that you enjoy. Then you reread it and take notes on the selection. </a:t>
            </a:r>
          </a:p>
          <a:p>
            <a:r>
              <a:rPr lang="en-US" sz="2400" dirty="0" smtClean="0"/>
              <a:t>A few days latter </a:t>
            </a:r>
            <a:r>
              <a:rPr lang="en-US" sz="2400" dirty="0"/>
              <a:t>y</a:t>
            </a:r>
            <a:r>
              <a:rPr lang="en-US" sz="2400" dirty="0" smtClean="0"/>
              <a:t>ou then try to rewrite the passage without looking at the original work.  </a:t>
            </a:r>
          </a:p>
          <a:p>
            <a:r>
              <a:rPr lang="en-US" sz="2400" dirty="0" smtClean="0"/>
              <a:t>The goal is to try to get the message of the passage down again, but your work will not be word for word. </a:t>
            </a:r>
          </a:p>
          <a:p>
            <a:r>
              <a:rPr lang="en-US" sz="2400" dirty="0" smtClean="0"/>
              <a:t>This is great for having students try to remember important information without plagiarizing their work. </a:t>
            </a:r>
            <a:endParaRPr lang="en-US" sz="2400" dirty="0"/>
          </a:p>
        </p:txBody>
      </p:sp>
      <p:pic>
        <p:nvPicPr>
          <p:cNvPr id="4" name="Picture 3"/>
          <p:cNvPicPr>
            <a:picLocks noChangeAspect="1"/>
          </p:cNvPicPr>
          <p:nvPr/>
        </p:nvPicPr>
        <p:blipFill>
          <a:blip r:embed="rId2"/>
          <a:stretch>
            <a:fillRect/>
          </a:stretch>
        </p:blipFill>
        <p:spPr>
          <a:xfrm>
            <a:off x="9519634" y="229164"/>
            <a:ext cx="2006958" cy="2458524"/>
          </a:xfrm>
          <a:prstGeom prst="rect">
            <a:avLst/>
          </a:prstGeom>
        </p:spPr>
      </p:pic>
    </p:spTree>
    <p:extLst>
      <p:ext uri="{BB962C8B-B14F-4D97-AF65-F5344CB8AC3E}">
        <p14:creationId xmlns:p14="http://schemas.microsoft.com/office/powerpoint/2010/main" val="111523679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additive="base">
                                        <p:cTn id="3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 calcmode="lin" valueType="num">
                                      <p:cBhvr additive="base">
                                        <p:cTn id="4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Practice!</a:t>
            </a:r>
            <a:endParaRPr lang="en-US" dirty="0"/>
          </a:p>
        </p:txBody>
      </p:sp>
      <p:sp>
        <p:nvSpPr>
          <p:cNvPr id="3" name="Content Placeholder 2"/>
          <p:cNvSpPr>
            <a:spLocks noGrp="1"/>
          </p:cNvSpPr>
          <p:nvPr>
            <p:ph idx="1"/>
          </p:nvPr>
        </p:nvSpPr>
        <p:spPr>
          <a:xfrm>
            <a:off x="913794" y="2168635"/>
            <a:ext cx="10353762" cy="3695136"/>
          </a:xfrm>
        </p:spPr>
        <p:txBody>
          <a:bodyPr>
            <a:normAutofit/>
          </a:bodyPr>
          <a:lstStyle/>
          <a:p>
            <a:r>
              <a:rPr lang="en-US" sz="2800" dirty="0" smtClean="0"/>
              <a:t>Take out a sheet of paper please.</a:t>
            </a:r>
          </a:p>
          <a:p>
            <a:r>
              <a:rPr lang="en-US" sz="2800" dirty="0" smtClean="0"/>
              <a:t>Read the passage on the next slide and take some notes on parts of it that stick out to you. </a:t>
            </a:r>
          </a:p>
          <a:p>
            <a:r>
              <a:rPr lang="en-US" sz="2800" dirty="0" smtClean="0"/>
              <a:t>DO NOT COPY DOWN ANYTHING WORD FOR WORD! </a:t>
            </a:r>
            <a:endParaRPr lang="en-US" sz="2800" dirty="0"/>
          </a:p>
        </p:txBody>
      </p:sp>
    </p:spTree>
    <p:extLst>
      <p:ext uri="{BB962C8B-B14F-4D97-AF65-F5344CB8AC3E}">
        <p14:creationId xmlns:p14="http://schemas.microsoft.com/office/powerpoint/2010/main" val="2652037366"/>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3795" y="270456"/>
            <a:ext cx="10353762" cy="5520744"/>
          </a:xfrm>
        </p:spPr>
        <p:txBody>
          <a:bodyPr>
            <a:normAutofit fontScale="92500"/>
          </a:bodyPr>
          <a:lstStyle/>
          <a:p>
            <a:r>
              <a:rPr lang="en-US" sz="3200" dirty="0" smtClean="0"/>
              <a:t>Speaking to reporters in his private office, Cornelius Fudge, Minister of Magic, confirmed that ten high-security prisoners escaped in the early hours of yesterday evening, and that he has already informed the Muggle Prime Minister of these dangerous individuals. “We find ourselves, most unfortunately in the same position we were two and half years ago when the murderer Sirius Black escaped,” said Fudge last night. </a:t>
            </a:r>
          </a:p>
          <a:p>
            <a:pPr marL="0" indent="0">
              <a:buNone/>
            </a:pPr>
            <a:r>
              <a:rPr lang="en-US" sz="3200" dirty="0" smtClean="0"/>
              <a:t>-J.K. Rowling </a:t>
            </a:r>
            <a:r>
              <a:rPr lang="en-US" sz="3200" i="1" dirty="0" smtClean="0"/>
              <a:t>Harry Potter and the Order of the Phoenix</a:t>
            </a:r>
            <a:endParaRPr lang="en-US" sz="3200" i="1" dirty="0"/>
          </a:p>
        </p:txBody>
      </p:sp>
    </p:spTree>
    <p:extLst>
      <p:ext uri="{BB962C8B-B14F-4D97-AF65-F5344CB8AC3E}">
        <p14:creationId xmlns:p14="http://schemas.microsoft.com/office/powerpoint/2010/main" val="283631538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Now write down the passage as best you can remember</a:t>
            </a:r>
            <a:endParaRPr lang="en-US" dirty="0"/>
          </a:p>
        </p:txBody>
      </p:sp>
      <p:sp>
        <p:nvSpPr>
          <p:cNvPr id="3" name="Content Placeholder 2"/>
          <p:cNvSpPr>
            <a:spLocks noGrp="1"/>
          </p:cNvSpPr>
          <p:nvPr>
            <p:ph idx="1"/>
          </p:nvPr>
        </p:nvSpPr>
        <p:spPr/>
        <p:txBody>
          <a:bodyPr>
            <a:normAutofit/>
          </a:bodyPr>
          <a:lstStyle/>
          <a:p>
            <a:r>
              <a:rPr lang="en-US" sz="3200" dirty="0" smtClean="0"/>
              <a:t>Compare your writing to the texts.</a:t>
            </a:r>
            <a:endParaRPr lang="en-US" sz="3200" dirty="0"/>
          </a:p>
        </p:txBody>
      </p:sp>
    </p:spTree>
    <p:extLst>
      <p:ext uri="{BB962C8B-B14F-4D97-AF65-F5344CB8AC3E}">
        <p14:creationId xmlns:p14="http://schemas.microsoft.com/office/powerpoint/2010/main" val="307271568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3795" y="334851"/>
            <a:ext cx="10353762" cy="5456349"/>
          </a:xfrm>
        </p:spPr>
        <p:txBody>
          <a:bodyPr>
            <a:normAutofit/>
          </a:bodyPr>
          <a:lstStyle/>
          <a:p>
            <a:r>
              <a:rPr lang="en-US" sz="2800" dirty="0"/>
              <a:t>Speaking to reporters in his private office, Cornelius Fudge, Minister of Magic, confirmed that ten high-security prisoners escaped in the early hours of yesterday evening, and that he has already informed the Muggle Prime Minister of these dangerous individuals. “We find ourselves, most unfortunately in the same position we were two and half years ago when the murderer Sirius Black escaped,” said Fudge last night. </a:t>
            </a:r>
          </a:p>
          <a:p>
            <a:pPr marL="0" indent="0">
              <a:buNone/>
            </a:pPr>
            <a:r>
              <a:rPr lang="en-US" sz="2800" dirty="0"/>
              <a:t>-J.K. Rowling </a:t>
            </a:r>
            <a:r>
              <a:rPr lang="en-US" sz="2800" i="1" dirty="0"/>
              <a:t>Harry Potter and the Order of the Phoenix</a:t>
            </a:r>
          </a:p>
        </p:txBody>
      </p:sp>
    </p:spTree>
    <p:extLst>
      <p:ext uri="{BB962C8B-B14F-4D97-AF65-F5344CB8AC3E}">
        <p14:creationId xmlns:p14="http://schemas.microsoft.com/office/powerpoint/2010/main" val="394187775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Hamill approach</a:t>
            </a:r>
            <a:endParaRPr lang="en-US" dirty="0"/>
          </a:p>
        </p:txBody>
      </p:sp>
      <p:sp>
        <p:nvSpPr>
          <p:cNvPr id="3" name="Content Placeholder 2"/>
          <p:cNvSpPr>
            <a:spLocks noGrp="1"/>
          </p:cNvSpPr>
          <p:nvPr>
            <p:ph idx="1"/>
          </p:nvPr>
        </p:nvSpPr>
        <p:spPr/>
        <p:txBody>
          <a:bodyPr>
            <a:noAutofit/>
          </a:bodyPr>
          <a:lstStyle/>
          <a:p>
            <a:r>
              <a:rPr lang="en-US" sz="2800" dirty="0" smtClean="0"/>
              <a:t>Named after Pete Hamill.</a:t>
            </a:r>
          </a:p>
          <a:p>
            <a:r>
              <a:rPr lang="en-US" sz="2800" dirty="0" smtClean="0"/>
              <a:t>He would completely change the content of a passage, but he would imitate the structure. </a:t>
            </a:r>
          </a:p>
          <a:p>
            <a:r>
              <a:rPr lang="en-US" sz="2800" dirty="0" smtClean="0"/>
              <a:t>His approach invites students to look over the shoulder of a talented writer and watch how she or he paints each image, zooming and layering, brush stroke by brush stroke, with specific nouns and added parallel structures.  </a:t>
            </a:r>
            <a:endParaRPr lang="en-US" sz="2800" dirty="0"/>
          </a:p>
        </p:txBody>
      </p:sp>
    </p:spTree>
    <p:extLst>
      <p:ext uri="{BB962C8B-B14F-4D97-AF65-F5344CB8AC3E}">
        <p14:creationId xmlns:p14="http://schemas.microsoft.com/office/powerpoint/2010/main" val="6916942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the Hamill approach</a:t>
            </a:r>
            <a:endParaRPr lang="en-US" dirty="0"/>
          </a:p>
        </p:txBody>
      </p:sp>
      <p:sp>
        <p:nvSpPr>
          <p:cNvPr id="3" name="Content Placeholder 2"/>
          <p:cNvSpPr>
            <a:spLocks noGrp="1"/>
          </p:cNvSpPr>
          <p:nvPr>
            <p:ph idx="1"/>
          </p:nvPr>
        </p:nvSpPr>
        <p:spPr/>
        <p:txBody>
          <a:bodyPr>
            <a:noAutofit/>
          </a:bodyPr>
          <a:lstStyle/>
          <a:p>
            <a:r>
              <a:rPr lang="en-US" sz="2400" dirty="0" smtClean="0"/>
              <a:t>At first he didn’t recognize what was coming. He saw the moose stiffen and turn his head, his huge ears alert and forward, and then in a shadow he saw a flash of gray, just a touch, moving across to the rear of the moose. –Gary Paulsen</a:t>
            </a:r>
          </a:p>
          <a:p>
            <a:endParaRPr lang="en-US" sz="2400" dirty="0"/>
          </a:p>
          <a:p>
            <a:r>
              <a:rPr lang="en-US" sz="2400" dirty="0" smtClean="0"/>
              <a:t>Brad </a:t>
            </a:r>
            <a:r>
              <a:rPr lang="en-US" sz="2400" dirty="0" err="1" smtClean="0"/>
              <a:t>Wickland’s</a:t>
            </a:r>
            <a:r>
              <a:rPr lang="en-US" sz="2400" dirty="0" smtClean="0"/>
              <a:t> imitation of Gary Paulsen</a:t>
            </a:r>
          </a:p>
          <a:p>
            <a:pPr marL="0" indent="0">
              <a:buNone/>
            </a:pPr>
            <a:r>
              <a:rPr lang="en-US" sz="2400" dirty="0" smtClean="0"/>
              <a:t>“At first he didn’t realize what was happening. He saw the car rumble and flash its lights, its huge engine roaring and grinding, and then in the shadow he saw a flash of red, just a touch, moving across the hood of the car.” </a:t>
            </a:r>
          </a:p>
        </p:txBody>
      </p:sp>
    </p:spTree>
    <p:extLst>
      <p:ext uri="{BB962C8B-B14F-4D97-AF65-F5344CB8AC3E}">
        <p14:creationId xmlns:p14="http://schemas.microsoft.com/office/powerpoint/2010/main" val="374925484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 can see the Hamill approach in music too.</a:t>
            </a:r>
            <a:endParaRPr lang="en-US" dirty="0"/>
          </a:p>
        </p:txBody>
      </p:sp>
      <p:sp>
        <p:nvSpPr>
          <p:cNvPr id="3" name="Content Placeholder 2"/>
          <p:cNvSpPr>
            <a:spLocks noGrp="1"/>
          </p:cNvSpPr>
          <p:nvPr>
            <p:ph idx="1"/>
          </p:nvPr>
        </p:nvSpPr>
        <p:spPr/>
        <p:txBody>
          <a:bodyPr>
            <a:normAutofit/>
          </a:bodyPr>
          <a:lstStyle/>
          <a:p>
            <a:endParaRPr lang="en-US" sz="3200" dirty="0" smtClean="0">
              <a:hlinkClick r:id="rId2"/>
            </a:endParaRPr>
          </a:p>
          <a:p>
            <a:endParaRPr lang="en-US" sz="3200" dirty="0">
              <a:hlinkClick r:id="rId2"/>
            </a:endParaRPr>
          </a:p>
          <a:p>
            <a:r>
              <a:rPr lang="en-US" sz="3200" dirty="0" smtClean="0">
                <a:hlinkClick r:id="rId2"/>
              </a:rPr>
              <a:t>https</a:t>
            </a:r>
            <a:r>
              <a:rPr lang="en-US" sz="3200" dirty="0">
                <a:hlinkClick r:id="rId2"/>
              </a:rPr>
              <a:t>://www.youtube.com/watch?v=zq7Eki5EZ8o</a:t>
            </a:r>
            <a:endParaRPr lang="en-US" sz="3200" dirty="0"/>
          </a:p>
          <a:p>
            <a:endParaRPr lang="en-US" sz="3200" dirty="0"/>
          </a:p>
        </p:txBody>
      </p:sp>
    </p:spTree>
    <p:extLst>
      <p:ext uri="{BB962C8B-B14F-4D97-AF65-F5344CB8AC3E}">
        <p14:creationId xmlns:p14="http://schemas.microsoft.com/office/powerpoint/2010/main" val="3686367797"/>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u="sng" dirty="0" smtClean="0"/>
              <a:t>TEACHERS!</a:t>
            </a:r>
            <a:endParaRPr lang="en-US" sz="4000" b="1" u="sng" dirty="0"/>
          </a:p>
        </p:txBody>
      </p:sp>
      <p:sp>
        <p:nvSpPr>
          <p:cNvPr id="3" name="Content Placeholder 2"/>
          <p:cNvSpPr>
            <a:spLocks noGrp="1"/>
          </p:cNvSpPr>
          <p:nvPr>
            <p:ph idx="1"/>
          </p:nvPr>
        </p:nvSpPr>
        <p:spPr/>
        <p:txBody>
          <a:bodyPr>
            <a:normAutofit fontScale="92500" lnSpcReduction="10000"/>
          </a:bodyPr>
          <a:lstStyle/>
          <a:p>
            <a:r>
              <a:rPr lang="en-US" sz="2800" dirty="0" smtClean="0"/>
              <a:t>Are your students having trouble finding their writing style?</a:t>
            </a:r>
          </a:p>
          <a:p>
            <a:endParaRPr lang="en-US" sz="2800" dirty="0" smtClean="0"/>
          </a:p>
          <a:p>
            <a:r>
              <a:rPr lang="en-US" sz="2800" dirty="0" smtClean="0"/>
              <a:t>Feel like you aren’t able to get your students involved with their writing?</a:t>
            </a:r>
          </a:p>
          <a:p>
            <a:endParaRPr lang="en-US" sz="2800" dirty="0" smtClean="0"/>
          </a:p>
          <a:p>
            <a:r>
              <a:rPr lang="en-US" sz="2800" dirty="0" smtClean="0"/>
              <a:t>Are you finding your students looking up Wikipedia articles and just copying and pasting?</a:t>
            </a:r>
          </a:p>
          <a:p>
            <a:endParaRPr lang="en-US" dirty="0" smtClean="0"/>
          </a:p>
        </p:txBody>
      </p:sp>
    </p:spTree>
    <p:extLst>
      <p:ext uri="{BB962C8B-B14F-4D97-AF65-F5344CB8AC3E}">
        <p14:creationId xmlns:p14="http://schemas.microsoft.com/office/powerpoint/2010/main" val="119221548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Pooh Perplex approach</a:t>
            </a:r>
            <a:endParaRPr lang="en-US" dirty="0"/>
          </a:p>
        </p:txBody>
      </p:sp>
      <p:sp>
        <p:nvSpPr>
          <p:cNvPr id="3" name="Content Placeholder 2"/>
          <p:cNvSpPr>
            <a:spLocks noGrp="1"/>
          </p:cNvSpPr>
          <p:nvPr>
            <p:ph idx="1"/>
          </p:nvPr>
        </p:nvSpPr>
        <p:spPr/>
        <p:txBody>
          <a:bodyPr>
            <a:normAutofit lnSpcReduction="10000"/>
          </a:bodyPr>
          <a:lstStyle/>
          <a:p>
            <a:r>
              <a:rPr lang="en-US" sz="2800" dirty="0" smtClean="0"/>
              <a:t>It is named after Frederick Crew’s book </a:t>
            </a:r>
            <a:r>
              <a:rPr lang="en-US" sz="2800" i="1" dirty="0" smtClean="0"/>
              <a:t>Winnie-the-Pooh.</a:t>
            </a:r>
          </a:p>
          <a:p>
            <a:r>
              <a:rPr lang="en-US" sz="2800" dirty="0" smtClean="0"/>
              <a:t>The purpose of this approach is to spoof literary analysis. </a:t>
            </a:r>
          </a:p>
          <a:p>
            <a:r>
              <a:rPr lang="en-US" sz="2800" dirty="0" smtClean="0"/>
              <a:t>Students use similar wording and structure as those of famous authors/ writers</a:t>
            </a:r>
          </a:p>
          <a:p>
            <a:pPr lvl="1"/>
            <a:r>
              <a:rPr lang="en-US" sz="2600" dirty="0" smtClean="0"/>
              <a:t>Example: having students write their own story but borrowing the introduction from </a:t>
            </a:r>
            <a:r>
              <a:rPr lang="en-US" sz="2600" i="1" dirty="0" smtClean="0"/>
              <a:t>A Tale of Two Cities </a:t>
            </a:r>
            <a:r>
              <a:rPr lang="en-US" sz="2600" dirty="0" smtClean="0"/>
              <a:t>by Charles Dickenson</a:t>
            </a:r>
            <a:endParaRPr lang="en-US" sz="2600" dirty="0"/>
          </a:p>
        </p:txBody>
      </p:sp>
    </p:spTree>
    <p:extLst>
      <p:ext uri="{BB962C8B-B14F-4D97-AF65-F5344CB8AC3E}">
        <p14:creationId xmlns:p14="http://schemas.microsoft.com/office/powerpoint/2010/main" val="142309220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Van Gogh Approach</a:t>
            </a:r>
            <a:endParaRPr lang="en-US" dirty="0"/>
          </a:p>
        </p:txBody>
      </p:sp>
      <p:sp>
        <p:nvSpPr>
          <p:cNvPr id="3" name="Content Placeholder 2"/>
          <p:cNvSpPr>
            <a:spLocks noGrp="1"/>
          </p:cNvSpPr>
          <p:nvPr>
            <p:ph idx="1"/>
          </p:nvPr>
        </p:nvSpPr>
        <p:spPr/>
        <p:txBody>
          <a:bodyPr/>
          <a:lstStyle/>
          <a:p>
            <a:r>
              <a:rPr lang="en-US" sz="2800" dirty="0" smtClean="0"/>
              <a:t>Is a spin off of The Pooh Perplex approach.</a:t>
            </a:r>
          </a:p>
          <a:p>
            <a:r>
              <a:rPr lang="en-US" sz="2800" dirty="0" smtClean="0"/>
              <a:t>This is the best for students to find their own writing voice. </a:t>
            </a:r>
          </a:p>
          <a:p>
            <a:r>
              <a:rPr lang="en-US" sz="2800" dirty="0" smtClean="0"/>
              <a:t>To use this approach, we suggest you find a great author and show his/her work to the class.</a:t>
            </a:r>
          </a:p>
          <a:p>
            <a:r>
              <a:rPr lang="en-US" sz="2800" dirty="0" smtClean="0"/>
              <a:t>Tell them to observe this author’s perspective and voice and try to have them PARALELL with other writers.</a:t>
            </a:r>
          </a:p>
          <a:p>
            <a:endParaRPr lang="en-US" dirty="0"/>
          </a:p>
        </p:txBody>
      </p:sp>
      <p:pic>
        <p:nvPicPr>
          <p:cNvPr id="6" name="Picture 5"/>
          <p:cNvPicPr>
            <a:picLocks noChangeAspect="1"/>
          </p:cNvPicPr>
          <p:nvPr/>
        </p:nvPicPr>
        <p:blipFill>
          <a:blip r:embed="rId2"/>
          <a:stretch>
            <a:fillRect/>
          </a:stretch>
        </p:blipFill>
        <p:spPr>
          <a:xfrm>
            <a:off x="8829675" y="320260"/>
            <a:ext cx="3362325" cy="1905000"/>
          </a:xfrm>
          <a:prstGeom prst="rect">
            <a:avLst/>
          </a:prstGeom>
        </p:spPr>
      </p:pic>
    </p:spTree>
    <p:extLst>
      <p:ext uri="{BB962C8B-B14F-4D97-AF65-F5344CB8AC3E}">
        <p14:creationId xmlns:p14="http://schemas.microsoft.com/office/powerpoint/2010/main" val="653246580"/>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calcmode="lin" valueType="num">
                                      <p:cBhvr additive="base">
                                        <p:cTn id="1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additive="base">
                                        <p:cTn id="2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 calcmode="lin" valueType="num">
                                      <p:cBhvr additive="base">
                                        <p:cTn id="2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 calcmode="lin" valueType="num">
                                      <p:cBhvr additive="base">
                                        <p:cTn id="3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Imitating Is one thing</a:t>
            </a:r>
            <a:endParaRPr lang="en-US" dirty="0"/>
          </a:p>
        </p:txBody>
      </p:sp>
      <p:sp>
        <p:nvSpPr>
          <p:cNvPr id="3" name="Content Placeholder 2"/>
          <p:cNvSpPr>
            <a:spLocks noGrp="1"/>
          </p:cNvSpPr>
          <p:nvPr>
            <p:ph idx="1"/>
          </p:nvPr>
        </p:nvSpPr>
        <p:spPr/>
        <p:txBody>
          <a:bodyPr>
            <a:normAutofit/>
          </a:bodyPr>
          <a:lstStyle/>
          <a:p>
            <a:pPr marL="0" indent="0" algn="ctr">
              <a:buNone/>
            </a:pPr>
            <a:r>
              <a:rPr lang="en-US" sz="4000" dirty="0" smtClean="0"/>
              <a:t> But how do we get students to create original thoughts?</a:t>
            </a:r>
            <a:endParaRPr lang="en-US" sz="4000" dirty="0"/>
          </a:p>
        </p:txBody>
      </p:sp>
    </p:spTree>
    <p:extLst>
      <p:ext uri="{BB962C8B-B14F-4D97-AF65-F5344CB8AC3E}">
        <p14:creationId xmlns:p14="http://schemas.microsoft.com/office/powerpoint/2010/main" val="354349030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Creation</a:t>
            </a:r>
            <a:endParaRPr lang="en-US" dirty="0"/>
          </a:p>
        </p:txBody>
      </p:sp>
      <p:sp>
        <p:nvSpPr>
          <p:cNvPr id="3" name="Content Placeholder 2"/>
          <p:cNvSpPr>
            <a:spLocks noGrp="1"/>
          </p:cNvSpPr>
          <p:nvPr>
            <p:ph idx="1"/>
          </p:nvPr>
        </p:nvSpPr>
        <p:spPr/>
        <p:txBody>
          <a:bodyPr>
            <a:normAutofit/>
          </a:bodyPr>
          <a:lstStyle/>
          <a:p>
            <a:r>
              <a:rPr lang="en-US" sz="2800" dirty="0" smtClean="0"/>
              <a:t>Take a piece of paper out and draw this shape on it.</a:t>
            </a:r>
          </a:p>
          <a:p>
            <a:r>
              <a:rPr lang="en-US" sz="2800" dirty="0" smtClean="0"/>
              <a:t>This is a trunk.</a:t>
            </a:r>
          </a:p>
        </p:txBody>
      </p:sp>
      <p:sp>
        <p:nvSpPr>
          <p:cNvPr id="4" name="Rectangle 3"/>
          <p:cNvSpPr/>
          <p:nvPr/>
        </p:nvSpPr>
        <p:spPr>
          <a:xfrm>
            <a:off x="4310743" y="3943632"/>
            <a:ext cx="3962400" cy="1219200"/>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ln>
                  <a:solidFill>
                    <a:schemeClr val="bg1"/>
                  </a:solidFill>
                </a:ln>
                <a:solidFill>
                  <a:schemeClr val="accent6">
                    <a:lumMod val="75000"/>
                  </a:schemeClr>
                </a:solidFill>
              </a:rPr>
              <a:t>The teacher quietly called his mom. </a:t>
            </a:r>
            <a:endParaRPr lang="en-US" sz="2400" dirty="0">
              <a:ln>
                <a:solidFill>
                  <a:schemeClr val="bg1"/>
                </a:solidFill>
              </a:ln>
              <a:solidFill>
                <a:schemeClr val="bg1"/>
              </a:solidFill>
            </a:endParaRPr>
          </a:p>
        </p:txBody>
      </p:sp>
    </p:spTree>
    <p:extLst>
      <p:ext uri="{BB962C8B-B14F-4D97-AF65-F5344CB8AC3E}">
        <p14:creationId xmlns:p14="http://schemas.microsoft.com/office/powerpoint/2010/main" val="37117171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062" y="424534"/>
            <a:ext cx="10353761" cy="1326321"/>
          </a:xfrm>
        </p:spPr>
        <p:txBody>
          <a:bodyPr/>
          <a:lstStyle/>
          <a:p>
            <a:r>
              <a:rPr lang="en-US" dirty="0" smtClean="0"/>
              <a:t>Now you add branches to the trunk </a:t>
            </a:r>
            <a:br>
              <a:rPr lang="en-US" dirty="0" smtClean="0"/>
            </a:br>
            <a:r>
              <a:rPr lang="en-US" dirty="0" smtClean="0"/>
              <a:t>This is called Fallen Tree Trunk</a:t>
            </a:r>
            <a:endParaRPr lang="en-US" dirty="0"/>
          </a:p>
        </p:txBody>
      </p:sp>
      <p:sp>
        <p:nvSpPr>
          <p:cNvPr id="4" name="Rectangle 3"/>
          <p:cNvSpPr/>
          <p:nvPr/>
        </p:nvSpPr>
        <p:spPr>
          <a:xfrm>
            <a:off x="4310743" y="3943632"/>
            <a:ext cx="3962400" cy="1219200"/>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n>
                  <a:solidFill>
                    <a:schemeClr val="bg1"/>
                  </a:solidFill>
                </a:ln>
                <a:solidFill>
                  <a:schemeClr val="accent6">
                    <a:lumMod val="75000"/>
                  </a:schemeClr>
                </a:solidFill>
              </a:rPr>
              <a:t>t</a:t>
            </a:r>
            <a:r>
              <a:rPr lang="en-US" sz="2400" dirty="0" smtClean="0">
                <a:ln>
                  <a:solidFill>
                    <a:schemeClr val="bg1"/>
                  </a:solidFill>
                </a:ln>
                <a:solidFill>
                  <a:schemeClr val="accent6">
                    <a:lumMod val="75000"/>
                  </a:schemeClr>
                </a:solidFill>
              </a:rPr>
              <a:t>he teacher quietly called his mom. </a:t>
            </a:r>
            <a:endParaRPr lang="en-US" sz="2400" dirty="0">
              <a:ln>
                <a:solidFill>
                  <a:schemeClr val="bg1"/>
                </a:solidFill>
              </a:ln>
              <a:solidFill>
                <a:schemeClr val="bg1"/>
              </a:solidFill>
            </a:endParaRPr>
          </a:p>
        </p:txBody>
      </p:sp>
      <p:sp>
        <p:nvSpPr>
          <p:cNvPr id="5" name="Rectangle 4"/>
          <p:cNvSpPr/>
          <p:nvPr/>
        </p:nvSpPr>
        <p:spPr>
          <a:xfrm rot="1519740">
            <a:off x="1654630" y="3164114"/>
            <a:ext cx="2873828" cy="522514"/>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t>While cooking dinner,</a:t>
            </a:r>
            <a:endParaRPr lang="en-US" sz="2000" dirty="0"/>
          </a:p>
        </p:txBody>
      </p:sp>
      <p:sp>
        <p:nvSpPr>
          <p:cNvPr id="6" name="Rectangle 5"/>
          <p:cNvSpPr/>
          <p:nvPr/>
        </p:nvSpPr>
        <p:spPr>
          <a:xfrm rot="20926872">
            <a:off x="1590380" y="5189389"/>
            <a:ext cx="2873828" cy="522514"/>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a</a:t>
            </a:r>
            <a:r>
              <a:rPr lang="en-US" sz="2000" dirty="0" smtClean="0"/>
              <a:t>fter opening a bottle of wine,</a:t>
            </a:r>
            <a:endParaRPr lang="en-US" sz="2000" dirty="0"/>
          </a:p>
        </p:txBody>
      </p:sp>
    </p:spTree>
    <p:extLst>
      <p:ext uri="{BB962C8B-B14F-4D97-AF65-F5344CB8AC3E}">
        <p14:creationId xmlns:p14="http://schemas.microsoft.com/office/powerpoint/2010/main" val="118664806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ircle(in)">
                                      <p:cBhvr>
                                        <p:cTn id="13" dur="20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circle(in)">
                                      <p:cBhvr>
                                        <p:cTn id="18"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P spid="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Now you try!</a:t>
            </a:r>
            <a:br>
              <a:rPr lang="en-US" dirty="0" smtClean="0"/>
            </a:br>
            <a:r>
              <a:rPr lang="en-US" dirty="0" smtClean="0"/>
              <a:t>Add two branches onto this trunk.</a:t>
            </a:r>
            <a:endParaRPr lang="en-US" dirty="0"/>
          </a:p>
        </p:txBody>
      </p:sp>
      <p:sp>
        <p:nvSpPr>
          <p:cNvPr id="4" name="Rectangle 3"/>
          <p:cNvSpPr/>
          <p:nvPr/>
        </p:nvSpPr>
        <p:spPr>
          <a:xfrm>
            <a:off x="4310743" y="3943632"/>
            <a:ext cx="3962400" cy="1219200"/>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n>
                  <a:solidFill>
                    <a:schemeClr val="bg1"/>
                  </a:solidFill>
                </a:ln>
                <a:solidFill>
                  <a:schemeClr val="accent6">
                    <a:lumMod val="75000"/>
                  </a:schemeClr>
                </a:solidFill>
              </a:rPr>
              <a:t> we went and flew the kite</a:t>
            </a:r>
            <a:endParaRPr lang="en-US" dirty="0">
              <a:ln>
                <a:solidFill>
                  <a:schemeClr val="bg1"/>
                </a:solidFill>
              </a:ln>
              <a:solidFill>
                <a:schemeClr val="bg1"/>
              </a:solidFill>
            </a:endParaRPr>
          </a:p>
        </p:txBody>
      </p:sp>
      <p:sp>
        <p:nvSpPr>
          <p:cNvPr id="5" name="Rectangle 4"/>
          <p:cNvSpPr/>
          <p:nvPr/>
        </p:nvSpPr>
        <p:spPr>
          <a:xfrm rot="1519740">
            <a:off x="1654630" y="3164114"/>
            <a:ext cx="2873828" cy="522514"/>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p:cNvSpPr/>
          <p:nvPr/>
        </p:nvSpPr>
        <p:spPr>
          <a:xfrm rot="20926872">
            <a:off x="1590380" y="5189389"/>
            <a:ext cx="2873828" cy="522514"/>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15900696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ppt_x"/>
                                          </p:val>
                                        </p:tav>
                                        <p:tav tm="100000">
                                          <p:val>
                                            <p:strVal val="#ppt_x"/>
                                          </p:val>
                                        </p:tav>
                                      </p:tavLst>
                                    </p:anim>
                                    <p:anim calcmode="lin" valueType="num">
                                      <p:cBhvr additive="base">
                                        <p:cTn id="2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P spid="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 can also do this on the right of the stump</a:t>
            </a:r>
            <a:endParaRPr lang="en-US" dirty="0"/>
          </a:p>
        </p:txBody>
      </p:sp>
      <p:sp>
        <p:nvSpPr>
          <p:cNvPr id="3" name="Content Placeholder 2"/>
          <p:cNvSpPr>
            <a:spLocks noGrp="1"/>
          </p:cNvSpPr>
          <p:nvPr>
            <p:ph idx="1"/>
          </p:nvPr>
        </p:nvSpPr>
        <p:spPr/>
        <p:txBody>
          <a:bodyPr/>
          <a:lstStyle/>
          <a:p>
            <a:r>
              <a:rPr lang="en-US" dirty="0" smtClean="0"/>
              <a:t>This is called Right-branching tree.</a:t>
            </a:r>
            <a:endParaRPr lang="en-US" dirty="0"/>
          </a:p>
        </p:txBody>
      </p:sp>
      <p:sp>
        <p:nvSpPr>
          <p:cNvPr id="4" name="Rectangle 3"/>
          <p:cNvSpPr/>
          <p:nvPr/>
        </p:nvSpPr>
        <p:spPr>
          <a:xfrm>
            <a:off x="4310743" y="3943632"/>
            <a:ext cx="3962400" cy="1219200"/>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n>
                  <a:solidFill>
                    <a:schemeClr val="bg1"/>
                  </a:solidFill>
                </a:ln>
                <a:solidFill>
                  <a:schemeClr val="accent6">
                    <a:lumMod val="75000"/>
                  </a:schemeClr>
                </a:solidFill>
              </a:rPr>
              <a:t>The teacher quietly called his mom. </a:t>
            </a:r>
            <a:endParaRPr lang="en-US" dirty="0">
              <a:ln>
                <a:solidFill>
                  <a:schemeClr val="bg1"/>
                </a:solidFill>
              </a:ln>
              <a:solidFill>
                <a:schemeClr val="bg1"/>
              </a:solidFill>
            </a:endParaRPr>
          </a:p>
        </p:txBody>
      </p:sp>
      <p:sp>
        <p:nvSpPr>
          <p:cNvPr id="5" name="Rectangle 4"/>
          <p:cNvSpPr/>
          <p:nvPr/>
        </p:nvSpPr>
        <p:spPr>
          <a:xfrm rot="21113082">
            <a:off x="7901704" y="3487102"/>
            <a:ext cx="2873828" cy="522514"/>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while cooking dinner,</a:t>
            </a:r>
            <a:endParaRPr lang="en-US" dirty="0"/>
          </a:p>
        </p:txBody>
      </p:sp>
      <p:sp>
        <p:nvSpPr>
          <p:cNvPr id="6" name="Rectangle 5"/>
          <p:cNvSpPr/>
          <p:nvPr/>
        </p:nvSpPr>
        <p:spPr>
          <a:xfrm rot="940514">
            <a:off x="7787980" y="5366664"/>
            <a:ext cx="2873828" cy="522514"/>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r>
              <a:rPr lang="en-US" dirty="0" smtClean="0"/>
              <a:t>fter opening a bottle of wine,</a:t>
            </a:r>
            <a:endParaRPr lang="en-US" dirty="0"/>
          </a:p>
        </p:txBody>
      </p:sp>
    </p:spTree>
    <p:extLst>
      <p:ext uri="{BB962C8B-B14F-4D97-AF65-F5344CB8AC3E}">
        <p14:creationId xmlns:p14="http://schemas.microsoft.com/office/powerpoint/2010/main" val="2099432656"/>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P spid="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Order now and you will get Strategies that will help you further develop your students voices</a:t>
            </a:r>
            <a:endParaRPr lang="en-US" dirty="0"/>
          </a:p>
        </p:txBody>
      </p:sp>
      <p:sp>
        <p:nvSpPr>
          <p:cNvPr id="3" name="Content Placeholder 2"/>
          <p:cNvSpPr>
            <a:spLocks noGrp="1"/>
          </p:cNvSpPr>
          <p:nvPr>
            <p:ph idx="1"/>
          </p:nvPr>
        </p:nvSpPr>
        <p:spPr/>
        <p:txBody>
          <a:bodyPr/>
          <a:lstStyle/>
          <a:p>
            <a:pPr marL="0" indent="0">
              <a:buNone/>
            </a:pPr>
            <a:endParaRPr lang="en-US" dirty="0" smtClean="0"/>
          </a:p>
        </p:txBody>
      </p:sp>
    </p:spTree>
    <p:extLst>
      <p:ext uri="{BB962C8B-B14F-4D97-AF65-F5344CB8AC3E}">
        <p14:creationId xmlns:p14="http://schemas.microsoft.com/office/powerpoint/2010/main" val="3597733718"/>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Writer’s sketchbook</a:t>
            </a:r>
            <a:endParaRPr lang="en-US" dirty="0"/>
          </a:p>
        </p:txBody>
      </p:sp>
      <p:sp>
        <p:nvSpPr>
          <p:cNvPr id="3" name="Content Placeholder 2"/>
          <p:cNvSpPr>
            <a:spLocks noGrp="1"/>
          </p:cNvSpPr>
          <p:nvPr>
            <p:ph idx="1"/>
          </p:nvPr>
        </p:nvSpPr>
        <p:spPr/>
        <p:txBody>
          <a:bodyPr>
            <a:normAutofit/>
          </a:bodyPr>
          <a:lstStyle/>
          <a:p>
            <a:r>
              <a:rPr lang="en-US" sz="3200" dirty="0" smtClean="0"/>
              <a:t>It will allow your students the ability to capture moments of inspiration.</a:t>
            </a:r>
          </a:p>
          <a:p>
            <a:r>
              <a:rPr lang="en-US" sz="3200" dirty="0" smtClean="0"/>
              <a:t>This allows exploring students’ imagination.</a:t>
            </a:r>
            <a:endParaRPr lang="en-US" sz="3200" dirty="0"/>
          </a:p>
        </p:txBody>
      </p:sp>
    </p:spTree>
    <p:extLst>
      <p:ext uri="{BB962C8B-B14F-4D97-AF65-F5344CB8AC3E}">
        <p14:creationId xmlns:p14="http://schemas.microsoft.com/office/powerpoint/2010/main" val="379941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Paint from a family photo</a:t>
            </a:r>
            <a:endParaRPr lang="en-US" dirty="0"/>
          </a:p>
        </p:txBody>
      </p:sp>
      <p:sp>
        <p:nvSpPr>
          <p:cNvPr id="3" name="Content Placeholder 2"/>
          <p:cNvSpPr>
            <a:spLocks noGrp="1"/>
          </p:cNvSpPr>
          <p:nvPr>
            <p:ph idx="1"/>
          </p:nvPr>
        </p:nvSpPr>
        <p:spPr/>
        <p:txBody>
          <a:bodyPr>
            <a:normAutofit/>
          </a:bodyPr>
          <a:lstStyle/>
          <a:p>
            <a:r>
              <a:rPr lang="en-US" sz="2800" dirty="0" smtClean="0"/>
              <a:t>This is where you will have students write from family photographs and what impressions they get.</a:t>
            </a:r>
            <a:endParaRPr lang="en-US" sz="2800" dirty="0"/>
          </a:p>
        </p:txBody>
      </p:sp>
      <p:pic>
        <p:nvPicPr>
          <p:cNvPr id="4" name="Picture 3"/>
          <p:cNvPicPr>
            <a:picLocks noChangeAspect="1"/>
          </p:cNvPicPr>
          <p:nvPr/>
        </p:nvPicPr>
        <p:blipFill>
          <a:blip r:embed="rId2"/>
          <a:stretch>
            <a:fillRect/>
          </a:stretch>
        </p:blipFill>
        <p:spPr>
          <a:xfrm>
            <a:off x="7239000" y="3449183"/>
            <a:ext cx="4633686" cy="3140303"/>
          </a:xfrm>
          <a:prstGeom prst="rect">
            <a:avLst/>
          </a:prstGeom>
        </p:spPr>
      </p:pic>
    </p:spTree>
    <p:extLst>
      <p:ext uri="{BB962C8B-B14F-4D97-AF65-F5344CB8AC3E}">
        <p14:creationId xmlns:p14="http://schemas.microsoft.com/office/powerpoint/2010/main" val="160202416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t>WE LIVE IN TROUBLED TIMES!</a:t>
            </a:r>
            <a:endParaRPr lang="en-US" dirty="0"/>
          </a:p>
        </p:txBody>
      </p:sp>
      <p:sp>
        <p:nvSpPr>
          <p:cNvPr id="3" name="Content Placeholder 2"/>
          <p:cNvSpPr>
            <a:spLocks noGrp="1"/>
          </p:cNvSpPr>
          <p:nvPr>
            <p:ph idx="1"/>
          </p:nvPr>
        </p:nvSpPr>
        <p:spPr>
          <a:xfrm>
            <a:off x="798490" y="1777285"/>
            <a:ext cx="10555310" cy="4399678"/>
          </a:xfrm>
        </p:spPr>
        <p:txBody>
          <a:bodyPr>
            <a:normAutofit fontScale="92500" lnSpcReduction="20000"/>
          </a:bodyPr>
          <a:lstStyle/>
          <a:p>
            <a:endParaRPr lang="en-US" dirty="0" smtClean="0"/>
          </a:p>
          <a:p>
            <a:r>
              <a:rPr lang="en-US" sz="2800" dirty="0" smtClean="0"/>
              <a:t>STUDENTS CANNOT FIND THEIR WRITING STYLE! </a:t>
            </a:r>
          </a:p>
          <a:p>
            <a:endParaRPr lang="en-US" sz="2800" dirty="0" smtClean="0"/>
          </a:p>
          <a:p>
            <a:r>
              <a:rPr lang="en-US" sz="2800" dirty="0" smtClean="0"/>
              <a:t>STUDENTS ARE COPPYING AND PASTING LEFT AND RIGHT, AND HAVE NOT BEEN ABLE TO FIND OUT WHO THEY ARE AS WRITERS!</a:t>
            </a:r>
          </a:p>
          <a:p>
            <a:endParaRPr lang="en-US" sz="2800" dirty="0" smtClean="0"/>
          </a:p>
          <a:p>
            <a:r>
              <a:rPr lang="en-US" sz="2800" dirty="0" smtClean="0"/>
              <a:t>WE CANNOT GET  AN ORIGINAL THOUGHT FROM THESE STUDENTS ON PAPER!</a:t>
            </a:r>
            <a:endParaRPr lang="en-US" sz="2800" dirty="0"/>
          </a:p>
        </p:txBody>
      </p:sp>
    </p:spTree>
    <p:extLst>
      <p:ext uri="{BB962C8B-B14F-4D97-AF65-F5344CB8AC3E}">
        <p14:creationId xmlns:p14="http://schemas.microsoft.com/office/powerpoint/2010/main" val="372482059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Imitate poetic sentences</a:t>
            </a:r>
            <a:endParaRPr lang="en-US" dirty="0"/>
          </a:p>
        </p:txBody>
      </p:sp>
      <p:sp>
        <p:nvSpPr>
          <p:cNvPr id="3" name="Content Placeholder 2"/>
          <p:cNvSpPr>
            <a:spLocks noGrp="1"/>
          </p:cNvSpPr>
          <p:nvPr>
            <p:ph idx="1"/>
          </p:nvPr>
        </p:nvSpPr>
        <p:spPr/>
        <p:txBody>
          <a:bodyPr/>
          <a:lstStyle/>
          <a:p>
            <a:r>
              <a:rPr lang="en-US" sz="3200" dirty="0" smtClean="0"/>
              <a:t>Students will come up with a short poem that emulate other poets sentence structure. </a:t>
            </a:r>
          </a:p>
          <a:p>
            <a:pPr marL="0" indent="0">
              <a:buNone/>
            </a:pPr>
            <a:endParaRPr lang="en-US" dirty="0"/>
          </a:p>
        </p:txBody>
      </p:sp>
    </p:spTree>
    <p:extLst>
      <p:ext uri="{BB962C8B-B14F-4D97-AF65-F5344CB8AC3E}">
        <p14:creationId xmlns:p14="http://schemas.microsoft.com/office/powerpoint/2010/main" val="404006012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 for a personal voice</a:t>
            </a:r>
            <a:endParaRPr lang="en-US" dirty="0"/>
          </a:p>
        </p:txBody>
      </p:sp>
      <p:sp>
        <p:nvSpPr>
          <p:cNvPr id="3" name="Content Placeholder 2"/>
          <p:cNvSpPr>
            <a:spLocks noGrp="1"/>
          </p:cNvSpPr>
          <p:nvPr>
            <p:ph idx="1"/>
          </p:nvPr>
        </p:nvSpPr>
        <p:spPr/>
        <p:txBody>
          <a:bodyPr>
            <a:normAutofit/>
          </a:bodyPr>
          <a:lstStyle/>
          <a:p>
            <a:r>
              <a:rPr lang="en-US" sz="2800" dirty="0" smtClean="0"/>
              <a:t>This is where you will have students write an opinion piece but with a special twist!</a:t>
            </a:r>
          </a:p>
          <a:p>
            <a:endParaRPr lang="en-US" sz="2800" dirty="0"/>
          </a:p>
          <a:p>
            <a:r>
              <a:rPr lang="en-US" sz="2800" dirty="0" smtClean="0"/>
              <a:t>They must attempt to create a personal voice.</a:t>
            </a:r>
          </a:p>
          <a:p>
            <a:endParaRPr lang="en-US" sz="2800" dirty="0"/>
          </a:p>
          <a:p>
            <a:r>
              <a:rPr lang="en-US" sz="2800" dirty="0" smtClean="0"/>
              <a:t>For example:  </a:t>
            </a:r>
            <a:r>
              <a:rPr lang="en-US" sz="2800" b="1" i="1" dirty="0" smtClean="0"/>
              <a:t>To Kill a Mocking Bird</a:t>
            </a:r>
            <a:r>
              <a:rPr lang="en-US" sz="2800" dirty="0" smtClean="0"/>
              <a:t> shouldn’t be taught.</a:t>
            </a:r>
          </a:p>
        </p:txBody>
      </p:sp>
    </p:spTree>
    <p:extLst>
      <p:ext uri="{BB962C8B-B14F-4D97-AF65-F5344CB8AC3E}">
        <p14:creationId xmlns:p14="http://schemas.microsoft.com/office/powerpoint/2010/main" val="24912486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Order now while this offer stands!</a:t>
            </a:r>
            <a:endParaRPr lang="en-US" dirty="0"/>
          </a:p>
        </p:txBody>
      </p:sp>
      <p:sp>
        <p:nvSpPr>
          <p:cNvPr id="3" name="Content Placeholder 2"/>
          <p:cNvSpPr>
            <a:spLocks noGrp="1"/>
          </p:cNvSpPr>
          <p:nvPr>
            <p:ph idx="1"/>
          </p:nvPr>
        </p:nvSpPr>
        <p:spPr/>
        <p:txBody>
          <a:bodyPr>
            <a:normAutofit/>
          </a:bodyPr>
          <a:lstStyle/>
          <a:p>
            <a:r>
              <a:rPr lang="en-US" sz="3200" dirty="0" smtClean="0"/>
              <a:t>For the low price of a cookie (or the price of </a:t>
            </a:r>
            <a:r>
              <a:rPr lang="en-US" sz="3200" i="1" dirty="0" smtClean="0"/>
              <a:t>Image Grammar </a:t>
            </a:r>
            <a:r>
              <a:rPr lang="en-US" sz="3200" dirty="0" smtClean="0"/>
              <a:t>by Harry </a:t>
            </a:r>
            <a:r>
              <a:rPr lang="en-US" sz="3200" dirty="0" err="1" smtClean="0"/>
              <a:t>Noden</a:t>
            </a:r>
            <a:r>
              <a:rPr lang="en-US" sz="3200" dirty="0" smtClean="0"/>
              <a:t>), you too can have this power of helping students find their voices. </a:t>
            </a:r>
            <a:endParaRPr lang="en-US" sz="3200" dirty="0"/>
          </a:p>
        </p:txBody>
      </p:sp>
    </p:spTree>
    <p:extLst>
      <p:ext uri="{BB962C8B-B14F-4D97-AF65-F5344CB8AC3E}">
        <p14:creationId xmlns:p14="http://schemas.microsoft.com/office/powerpoint/2010/main" val="2184719131"/>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t>THERE IS HOPE HOWEVER!</a:t>
            </a:r>
            <a:endParaRPr lang="en-US" b="1" u="sng" dirty="0"/>
          </a:p>
        </p:txBody>
      </p:sp>
      <p:sp>
        <p:nvSpPr>
          <p:cNvPr id="3" name="Content Placeholder 2"/>
          <p:cNvSpPr>
            <a:spLocks noGrp="1"/>
          </p:cNvSpPr>
          <p:nvPr>
            <p:ph idx="1"/>
          </p:nvPr>
        </p:nvSpPr>
        <p:spPr>
          <a:xfrm>
            <a:off x="913795" y="2096064"/>
            <a:ext cx="10353762" cy="4406336"/>
          </a:xfrm>
        </p:spPr>
        <p:txBody>
          <a:bodyPr>
            <a:normAutofit fontScale="55000" lnSpcReduction="20000"/>
          </a:bodyPr>
          <a:lstStyle/>
          <a:p>
            <a:r>
              <a:rPr lang="en-US" sz="4400" dirty="0" smtClean="0"/>
              <a:t>There is a technique that allows students to find their writing style by copying others. </a:t>
            </a:r>
            <a:endParaRPr lang="en-US" sz="4400" dirty="0"/>
          </a:p>
          <a:p>
            <a:endParaRPr lang="en-US" sz="4400" dirty="0" smtClean="0"/>
          </a:p>
          <a:p>
            <a:r>
              <a:rPr lang="en-US" sz="4400" dirty="0" smtClean="0"/>
              <a:t>This Technique that I am offering you is groundbreaking, and when I say groundbreaking, I mean it has been used for decades!</a:t>
            </a:r>
          </a:p>
          <a:p>
            <a:endParaRPr lang="en-US" sz="4400" dirty="0" smtClean="0"/>
          </a:p>
          <a:p>
            <a:r>
              <a:rPr lang="en-US" sz="4400" dirty="0" smtClean="0"/>
              <a:t>We have come today to offer you the tool that will revolutionize your classrooms and get your students off on the right track to find their reading voice!</a:t>
            </a:r>
            <a:endParaRPr lang="en-US" sz="4400" dirty="0"/>
          </a:p>
          <a:p>
            <a:endParaRPr lang="en-US" dirty="0" smtClean="0"/>
          </a:p>
        </p:txBody>
      </p:sp>
    </p:spTree>
    <p:extLst>
      <p:ext uri="{BB962C8B-B14F-4D97-AF65-F5344CB8AC3E}">
        <p14:creationId xmlns:p14="http://schemas.microsoft.com/office/powerpoint/2010/main" val="3594957569"/>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WE PRESENT TO YOU IMITATING STRUCTURE!</a:t>
            </a:r>
            <a:endParaRPr lang="en-US" dirty="0"/>
          </a:p>
        </p:txBody>
      </p:sp>
      <p:sp>
        <p:nvSpPr>
          <p:cNvPr id="3" name="Content Placeholder 2"/>
          <p:cNvSpPr>
            <a:spLocks noGrp="1"/>
          </p:cNvSpPr>
          <p:nvPr>
            <p:ph idx="1"/>
          </p:nvPr>
        </p:nvSpPr>
        <p:spPr>
          <a:xfrm>
            <a:off x="913795" y="2096064"/>
            <a:ext cx="10353762" cy="4761936"/>
          </a:xfrm>
        </p:spPr>
        <p:txBody>
          <a:bodyPr>
            <a:normAutofit/>
          </a:bodyPr>
          <a:lstStyle/>
          <a:p>
            <a:r>
              <a:rPr lang="en-US" sz="2400" b="1" u="sng" dirty="0" smtClean="0"/>
              <a:t>Imitating Structure</a:t>
            </a:r>
            <a:r>
              <a:rPr lang="en-US" sz="2400" dirty="0" smtClean="0"/>
              <a:t> is a tool that allows students to find what writing style they find best! </a:t>
            </a:r>
          </a:p>
          <a:p>
            <a:endParaRPr lang="en-US" sz="2400" dirty="0"/>
          </a:p>
          <a:p>
            <a:r>
              <a:rPr lang="en-US" sz="2400" dirty="0" smtClean="0"/>
              <a:t>IT’S JUST THAT SIMPLE!!!</a:t>
            </a:r>
          </a:p>
          <a:p>
            <a:endParaRPr lang="en-US" sz="2400" dirty="0" smtClean="0"/>
          </a:p>
          <a:p>
            <a:r>
              <a:rPr lang="en-US" sz="2400" dirty="0" smtClean="0"/>
              <a:t>Charles Caleb Colton said “Imitation is the best form of flattery.”</a:t>
            </a:r>
          </a:p>
          <a:p>
            <a:endParaRPr lang="en-US" sz="2400" dirty="0" smtClean="0">
              <a:hlinkClick r:id="rId2"/>
            </a:endParaRPr>
          </a:p>
          <a:p>
            <a:r>
              <a:rPr lang="en-US" sz="2400" dirty="0">
                <a:hlinkClick r:id="rId3"/>
              </a:rPr>
              <a:t>https://</a:t>
            </a:r>
            <a:r>
              <a:rPr lang="en-US" sz="2400" dirty="0" smtClean="0">
                <a:hlinkClick r:id="rId3"/>
              </a:rPr>
              <a:t>www.youtube.com/watch?v=WaaANll8h18</a:t>
            </a:r>
            <a:endParaRPr lang="en-US" sz="2400" dirty="0" smtClean="0"/>
          </a:p>
          <a:p>
            <a:pPr marL="0" indent="0">
              <a:buNone/>
            </a:pPr>
            <a:endParaRPr lang="en-US" dirty="0"/>
          </a:p>
        </p:txBody>
      </p:sp>
    </p:spTree>
    <p:extLst>
      <p:ext uri="{BB962C8B-B14F-4D97-AF65-F5344CB8AC3E}">
        <p14:creationId xmlns:p14="http://schemas.microsoft.com/office/powerpoint/2010/main" val="10532273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I See that Some of You are Doubting My Words!</a:t>
            </a:r>
            <a:endParaRPr lang="en-US" sz="4000" dirty="0"/>
          </a:p>
        </p:txBody>
      </p:sp>
      <p:sp>
        <p:nvSpPr>
          <p:cNvPr id="3" name="Content Placeholder 2"/>
          <p:cNvSpPr>
            <a:spLocks noGrp="1"/>
          </p:cNvSpPr>
          <p:nvPr>
            <p:ph idx="1"/>
          </p:nvPr>
        </p:nvSpPr>
        <p:spPr/>
        <p:txBody>
          <a:bodyPr>
            <a:normAutofit/>
          </a:bodyPr>
          <a:lstStyle/>
          <a:p>
            <a:r>
              <a:rPr lang="en-US" sz="2800" dirty="0" smtClean="0"/>
              <a:t>Does this look familiar? </a:t>
            </a:r>
          </a:p>
          <a:p>
            <a:pPr marL="0" indent="0">
              <a:buNone/>
            </a:pPr>
            <a:r>
              <a:rPr lang="en-US" sz="2800" dirty="0"/>
              <a:t>	</a:t>
            </a:r>
            <a:r>
              <a:rPr lang="en-US" sz="2800" dirty="0" smtClean="0"/>
              <a:t>“We hold these truths self-evident, that all men are created equal, that they are endowed by their Creator with certain unalienable Rights, that among these are Life, </a:t>
            </a:r>
            <a:r>
              <a:rPr lang="en-US" sz="2800" dirty="0"/>
              <a:t>L</a:t>
            </a:r>
            <a:r>
              <a:rPr lang="en-US" sz="2800" dirty="0" smtClean="0"/>
              <a:t>iberty and the pursuit of Happiness.”</a:t>
            </a:r>
          </a:p>
          <a:p>
            <a:pPr marL="0" indent="0">
              <a:buNone/>
            </a:pPr>
            <a:r>
              <a:rPr lang="en-US" sz="2800" dirty="0"/>
              <a:t>	</a:t>
            </a:r>
            <a:r>
              <a:rPr lang="en-US" sz="2800" dirty="0" smtClean="0"/>
              <a:t>-Thomas Jefferson-1776</a:t>
            </a:r>
            <a:endParaRPr lang="en-US" sz="2800" dirty="0"/>
          </a:p>
        </p:txBody>
      </p:sp>
    </p:spTree>
    <p:extLst>
      <p:ext uri="{BB962C8B-B14F-4D97-AF65-F5344CB8AC3E}">
        <p14:creationId xmlns:p14="http://schemas.microsoft.com/office/powerpoint/2010/main" val="26481742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6"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wipe(down)">
                                      <p:cBhvr>
                                        <p:cTn id="19" dur="580">
                                          <p:stCondLst>
                                            <p:cond delay="0"/>
                                          </p:stCondLst>
                                        </p:cTn>
                                        <p:tgtEl>
                                          <p:spTgt spid="3">
                                            <p:txEl>
                                              <p:pRg st="1" end="1"/>
                                            </p:txEl>
                                          </p:spTgt>
                                        </p:tgtEl>
                                      </p:cBhvr>
                                    </p:animEffect>
                                    <p:anim calcmode="lin" valueType="num">
                                      <p:cBhvr>
                                        <p:cTn id="20"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25" dur="26">
                                          <p:stCondLst>
                                            <p:cond delay="650"/>
                                          </p:stCondLst>
                                        </p:cTn>
                                        <p:tgtEl>
                                          <p:spTgt spid="3">
                                            <p:txEl>
                                              <p:pRg st="1" end="1"/>
                                            </p:txEl>
                                          </p:spTgt>
                                        </p:tgtEl>
                                      </p:cBhvr>
                                      <p:to x="100000" y="60000"/>
                                    </p:animScale>
                                    <p:animScale>
                                      <p:cBhvr>
                                        <p:cTn id="26" dur="166" decel="50000">
                                          <p:stCondLst>
                                            <p:cond delay="676"/>
                                          </p:stCondLst>
                                        </p:cTn>
                                        <p:tgtEl>
                                          <p:spTgt spid="3">
                                            <p:txEl>
                                              <p:pRg st="1" end="1"/>
                                            </p:txEl>
                                          </p:spTgt>
                                        </p:tgtEl>
                                      </p:cBhvr>
                                      <p:to x="100000" y="100000"/>
                                    </p:animScale>
                                    <p:animScale>
                                      <p:cBhvr>
                                        <p:cTn id="27" dur="26">
                                          <p:stCondLst>
                                            <p:cond delay="1312"/>
                                          </p:stCondLst>
                                        </p:cTn>
                                        <p:tgtEl>
                                          <p:spTgt spid="3">
                                            <p:txEl>
                                              <p:pRg st="1" end="1"/>
                                            </p:txEl>
                                          </p:spTgt>
                                        </p:tgtEl>
                                      </p:cBhvr>
                                      <p:to x="100000" y="80000"/>
                                    </p:animScale>
                                    <p:animScale>
                                      <p:cBhvr>
                                        <p:cTn id="28" dur="166" decel="50000">
                                          <p:stCondLst>
                                            <p:cond delay="1338"/>
                                          </p:stCondLst>
                                        </p:cTn>
                                        <p:tgtEl>
                                          <p:spTgt spid="3">
                                            <p:txEl>
                                              <p:pRg st="1" end="1"/>
                                            </p:txEl>
                                          </p:spTgt>
                                        </p:tgtEl>
                                      </p:cBhvr>
                                      <p:to x="100000" y="100000"/>
                                    </p:animScale>
                                    <p:animScale>
                                      <p:cBhvr>
                                        <p:cTn id="29" dur="26">
                                          <p:stCondLst>
                                            <p:cond delay="1642"/>
                                          </p:stCondLst>
                                        </p:cTn>
                                        <p:tgtEl>
                                          <p:spTgt spid="3">
                                            <p:txEl>
                                              <p:pRg st="1" end="1"/>
                                            </p:txEl>
                                          </p:spTgt>
                                        </p:tgtEl>
                                      </p:cBhvr>
                                      <p:to x="100000" y="90000"/>
                                    </p:animScale>
                                    <p:animScale>
                                      <p:cBhvr>
                                        <p:cTn id="30" dur="166" decel="50000">
                                          <p:stCondLst>
                                            <p:cond delay="1668"/>
                                          </p:stCondLst>
                                        </p:cTn>
                                        <p:tgtEl>
                                          <p:spTgt spid="3">
                                            <p:txEl>
                                              <p:pRg st="1" end="1"/>
                                            </p:txEl>
                                          </p:spTgt>
                                        </p:tgtEl>
                                      </p:cBhvr>
                                      <p:to x="100000" y="100000"/>
                                    </p:animScale>
                                    <p:animScale>
                                      <p:cBhvr>
                                        <p:cTn id="31" dur="26">
                                          <p:stCondLst>
                                            <p:cond delay="1808"/>
                                          </p:stCondLst>
                                        </p:cTn>
                                        <p:tgtEl>
                                          <p:spTgt spid="3">
                                            <p:txEl>
                                              <p:pRg st="1" end="1"/>
                                            </p:txEl>
                                          </p:spTgt>
                                        </p:tgtEl>
                                      </p:cBhvr>
                                      <p:to x="100000" y="95000"/>
                                    </p:animScale>
                                    <p:animScale>
                                      <p:cBhvr>
                                        <p:cTn id="32" dur="166" decel="50000">
                                          <p:stCondLst>
                                            <p:cond delay="1834"/>
                                          </p:stCondLst>
                                        </p:cTn>
                                        <p:tgtEl>
                                          <p:spTgt spid="3">
                                            <p:txEl>
                                              <p:pRg st="1" end="1"/>
                                            </p:txEl>
                                          </p:spTgt>
                                        </p:tgtEl>
                                      </p:cBhvr>
                                      <p:to x="100000" y="100000"/>
                                    </p:animScale>
                                  </p:childTnLst>
                                </p:cTn>
                              </p:par>
                              <p:par>
                                <p:cTn id="33" presetID="26" presetClass="entr" presetSubtype="0" fill="hold" nodeType="with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animEffect transition="in" filter="wipe(down)">
                                      <p:cBhvr>
                                        <p:cTn id="35" dur="580">
                                          <p:stCondLst>
                                            <p:cond delay="0"/>
                                          </p:stCondLst>
                                        </p:cTn>
                                        <p:tgtEl>
                                          <p:spTgt spid="3">
                                            <p:txEl>
                                              <p:pRg st="2" end="2"/>
                                            </p:txEl>
                                          </p:spTgt>
                                        </p:tgtEl>
                                      </p:cBhvr>
                                    </p:animEffect>
                                    <p:anim calcmode="lin" valueType="num">
                                      <p:cBhvr>
                                        <p:cTn id="36"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37"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38"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39"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0"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41" dur="26">
                                          <p:stCondLst>
                                            <p:cond delay="650"/>
                                          </p:stCondLst>
                                        </p:cTn>
                                        <p:tgtEl>
                                          <p:spTgt spid="3">
                                            <p:txEl>
                                              <p:pRg st="2" end="2"/>
                                            </p:txEl>
                                          </p:spTgt>
                                        </p:tgtEl>
                                      </p:cBhvr>
                                      <p:to x="100000" y="60000"/>
                                    </p:animScale>
                                    <p:animScale>
                                      <p:cBhvr>
                                        <p:cTn id="42" dur="166" decel="50000">
                                          <p:stCondLst>
                                            <p:cond delay="676"/>
                                          </p:stCondLst>
                                        </p:cTn>
                                        <p:tgtEl>
                                          <p:spTgt spid="3">
                                            <p:txEl>
                                              <p:pRg st="2" end="2"/>
                                            </p:txEl>
                                          </p:spTgt>
                                        </p:tgtEl>
                                      </p:cBhvr>
                                      <p:to x="100000" y="100000"/>
                                    </p:animScale>
                                    <p:animScale>
                                      <p:cBhvr>
                                        <p:cTn id="43" dur="26">
                                          <p:stCondLst>
                                            <p:cond delay="1312"/>
                                          </p:stCondLst>
                                        </p:cTn>
                                        <p:tgtEl>
                                          <p:spTgt spid="3">
                                            <p:txEl>
                                              <p:pRg st="2" end="2"/>
                                            </p:txEl>
                                          </p:spTgt>
                                        </p:tgtEl>
                                      </p:cBhvr>
                                      <p:to x="100000" y="80000"/>
                                    </p:animScale>
                                    <p:animScale>
                                      <p:cBhvr>
                                        <p:cTn id="44" dur="166" decel="50000">
                                          <p:stCondLst>
                                            <p:cond delay="1338"/>
                                          </p:stCondLst>
                                        </p:cTn>
                                        <p:tgtEl>
                                          <p:spTgt spid="3">
                                            <p:txEl>
                                              <p:pRg st="2" end="2"/>
                                            </p:txEl>
                                          </p:spTgt>
                                        </p:tgtEl>
                                      </p:cBhvr>
                                      <p:to x="100000" y="100000"/>
                                    </p:animScale>
                                    <p:animScale>
                                      <p:cBhvr>
                                        <p:cTn id="45" dur="26">
                                          <p:stCondLst>
                                            <p:cond delay="1642"/>
                                          </p:stCondLst>
                                        </p:cTn>
                                        <p:tgtEl>
                                          <p:spTgt spid="3">
                                            <p:txEl>
                                              <p:pRg st="2" end="2"/>
                                            </p:txEl>
                                          </p:spTgt>
                                        </p:tgtEl>
                                      </p:cBhvr>
                                      <p:to x="100000" y="90000"/>
                                    </p:animScale>
                                    <p:animScale>
                                      <p:cBhvr>
                                        <p:cTn id="46" dur="166" decel="50000">
                                          <p:stCondLst>
                                            <p:cond delay="1668"/>
                                          </p:stCondLst>
                                        </p:cTn>
                                        <p:tgtEl>
                                          <p:spTgt spid="3">
                                            <p:txEl>
                                              <p:pRg st="2" end="2"/>
                                            </p:txEl>
                                          </p:spTgt>
                                        </p:tgtEl>
                                      </p:cBhvr>
                                      <p:to x="100000" y="100000"/>
                                    </p:animScale>
                                    <p:animScale>
                                      <p:cBhvr>
                                        <p:cTn id="47" dur="26">
                                          <p:stCondLst>
                                            <p:cond delay="1808"/>
                                          </p:stCondLst>
                                        </p:cTn>
                                        <p:tgtEl>
                                          <p:spTgt spid="3">
                                            <p:txEl>
                                              <p:pRg st="2" end="2"/>
                                            </p:txEl>
                                          </p:spTgt>
                                        </p:tgtEl>
                                      </p:cBhvr>
                                      <p:to x="100000" y="95000"/>
                                    </p:animScale>
                                    <p:animScale>
                                      <p:cBhvr>
                                        <p:cTn id="48" dur="166" decel="50000">
                                          <p:stCondLst>
                                            <p:cond delay="1834"/>
                                          </p:stCondLst>
                                        </p:cTn>
                                        <p:tgtEl>
                                          <p:spTgt spid="3">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Thomas Jefferson Actually Imitated Jon Locke!</a:t>
            </a:r>
            <a:endParaRPr lang="en-US" dirty="0"/>
          </a:p>
        </p:txBody>
      </p:sp>
      <p:sp>
        <p:nvSpPr>
          <p:cNvPr id="3" name="Content Placeholder 2"/>
          <p:cNvSpPr>
            <a:spLocks noGrp="1"/>
          </p:cNvSpPr>
          <p:nvPr>
            <p:ph idx="1"/>
          </p:nvPr>
        </p:nvSpPr>
        <p:spPr/>
        <p:txBody>
          <a:bodyPr/>
          <a:lstStyle/>
          <a:p>
            <a:r>
              <a:rPr lang="en-US" sz="2800" dirty="0" smtClean="0"/>
              <a:t>In 1689 John Locke wrote </a:t>
            </a:r>
          </a:p>
          <a:p>
            <a:pPr marL="457200" lvl="1" indent="0">
              <a:buNone/>
            </a:pPr>
            <a:r>
              <a:rPr lang="en-US" sz="2400" dirty="0" smtClean="0"/>
              <a:t>“The magistrate’s power was limited to preserving a person’s civil interest, liberty, and pursuit of happiness, and </a:t>
            </a:r>
            <a:r>
              <a:rPr lang="en-US" sz="2400" dirty="0" err="1" smtClean="0"/>
              <a:t>indolency</a:t>
            </a:r>
            <a:r>
              <a:rPr lang="en-US" sz="2400" dirty="0" smtClean="0"/>
              <a:t> of body.”</a:t>
            </a:r>
            <a:endParaRPr lang="en-US" sz="2400" dirty="0"/>
          </a:p>
          <a:p>
            <a:pPr marL="457200" lvl="1" indent="0">
              <a:buNone/>
            </a:pPr>
            <a:endParaRPr lang="en-US" sz="2400" dirty="0" smtClean="0"/>
          </a:p>
          <a:p>
            <a:pPr marL="457200" lvl="1" indent="0">
              <a:buNone/>
            </a:pPr>
            <a:endParaRPr lang="en-US" sz="2400" dirty="0"/>
          </a:p>
          <a:p>
            <a:pPr lvl="1"/>
            <a:r>
              <a:rPr lang="en-US" sz="2400" dirty="0" smtClean="0"/>
              <a:t>The Founding Fathers used Imitating Structure to draft the Declaration of Independence</a:t>
            </a:r>
            <a:r>
              <a:rPr lang="en-US" dirty="0" smtClean="0"/>
              <a:t>.  </a:t>
            </a:r>
          </a:p>
        </p:txBody>
      </p:sp>
      <p:pic>
        <p:nvPicPr>
          <p:cNvPr id="4" name="Picture 3"/>
          <p:cNvPicPr>
            <a:picLocks noChangeAspect="1"/>
          </p:cNvPicPr>
          <p:nvPr/>
        </p:nvPicPr>
        <p:blipFill>
          <a:blip r:embed="rId2"/>
          <a:stretch>
            <a:fillRect/>
          </a:stretch>
        </p:blipFill>
        <p:spPr>
          <a:xfrm>
            <a:off x="5839900" y="5046372"/>
            <a:ext cx="1360847" cy="1811628"/>
          </a:xfrm>
          <a:prstGeom prst="rect">
            <a:avLst/>
          </a:prstGeom>
        </p:spPr>
      </p:pic>
      <p:pic>
        <p:nvPicPr>
          <p:cNvPr id="5" name="Picture 4"/>
          <p:cNvPicPr>
            <a:picLocks noChangeAspect="1"/>
          </p:cNvPicPr>
          <p:nvPr/>
        </p:nvPicPr>
        <p:blipFill>
          <a:blip r:embed="rId3"/>
          <a:stretch>
            <a:fillRect/>
          </a:stretch>
        </p:blipFill>
        <p:spPr>
          <a:xfrm>
            <a:off x="7200747" y="5046372"/>
            <a:ext cx="1360847" cy="1811628"/>
          </a:xfrm>
          <a:prstGeom prst="rect">
            <a:avLst/>
          </a:prstGeom>
        </p:spPr>
      </p:pic>
    </p:spTree>
    <p:extLst>
      <p:ext uri="{BB962C8B-B14F-4D97-AF65-F5344CB8AC3E}">
        <p14:creationId xmlns:p14="http://schemas.microsoft.com/office/powerpoint/2010/main" val="10809282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ppt_x"/>
                                          </p:val>
                                        </p:tav>
                                        <p:tav tm="100000">
                                          <p:val>
                                            <p:strVal val="#ppt_x"/>
                                          </p:val>
                                        </p:tav>
                                      </p:tavLst>
                                    </p:anim>
                                    <p:anim calcmode="lin" valueType="num">
                                      <p:cBhvr additive="base">
                                        <p:cTn id="2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 calcmode="lin" valueType="num">
                                      <p:cBhvr additive="base">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Now I Know You’re Thinking Imitating Structure is Just Plagiarism. </a:t>
            </a:r>
            <a:endParaRPr lang="en-US" dirty="0"/>
          </a:p>
        </p:txBody>
      </p:sp>
      <p:sp>
        <p:nvSpPr>
          <p:cNvPr id="3" name="Content Placeholder 2"/>
          <p:cNvSpPr>
            <a:spLocks noGrp="1"/>
          </p:cNvSpPr>
          <p:nvPr>
            <p:ph idx="1"/>
          </p:nvPr>
        </p:nvSpPr>
        <p:spPr/>
        <p:txBody>
          <a:bodyPr>
            <a:normAutofit/>
          </a:bodyPr>
          <a:lstStyle/>
          <a:p>
            <a:r>
              <a:rPr lang="en-US" sz="2800" dirty="0" smtClean="0"/>
              <a:t>Imitating Structure is a technique teachers have used successfully for decades!</a:t>
            </a:r>
          </a:p>
          <a:p>
            <a:r>
              <a:rPr lang="en-US" sz="2800" dirty="0" smtClean="0"/>
              <a:t>“Used properly, imitation internalizes writing techniques that students can later apply in infinite ways.” (</a:t>
            </a:r>
            <a:r>
              <a:rPr lang="en-US" sz="2800" dirty="0" err="1" smtClean="0"/>
              <a:t>Noden</a:t>
            </a:r>
            <a:r>
              <a:rPr lang="en-US" sz="2800" dirty="0" smtClean="0"/>
              <a:t> 79) </a:t>
            </a:r>
            <a:endParaRPr lang="en-US" sz="2800" dirty="0"/>
          </a:p>
        </p:txBody>
      </p:sp>
    </p:spTree>
    <p:extLst>
      <p:ext uri="{BB962C8B-B14F-4D97-AF65-F5344CB8AC3E}">
        <p14:creationId xmlns:p14="http://schemas.microsoft.com/office/powerpoint/2010/main" val="6746553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How is imitation different from plagiarism?</a:t>
            </a:r>
            <a:endParaRPr lang="en-US" dirty="0"/>
          </a:p>
        </p:txBody>
      </p:sp>
      <p:sp>
        <p:nvSpPr>
          <p:cNvPr id="3" name="Content Placeholder 2"/>
          <p:cNvSpPr>
            <a:spLocks noGrp="1"/>
          </p:cNvSpPr>
          <p:nvPr>
            <p:ph idx="1"/>
          </p:nvPr>
        </p:nvSpPr>
        <p:spPr/>
        <p:txBody>
          <a:bodyPr>
            <a:normAutofit/>
          </a:bodyPr>
          <a:lstStyle/>
          <a:p>
            <a:r>
              <a:rPr lang="en-US" sz="3200" dirty="0" smtClean="0"/>
              <a:t>Imitation just takes an author’s writing style, but you the writer, supply the content. </a:t>
            </a:r>
            <a:endParaRPr lang="en-US" sz="3200" dirty="0"/>
          </a:p>
        </p:txBody>
      </p:sp>
    </p:spTree>
    <p:extLst>
      <p:ext uri="{BB962C8B-B14F-4D97-AF65-F5344CB8AC3E}">
        <p14:creationId xmlns:p14="http://schemas.microsoft.com/office/powerpoint/2010/main" val="1194131393"/>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746EEEEA-FB6A-406B-B510-531588D54811}"/>
    </a:ext>
  </a:extLst>
</a:theme>
</file>

<file path=docProps/app.xml><?xml version="1.0" encoding="utf-8"?>
<Properties xmlns="http://schemas.openxmlformats.org/officeDocument/2006/extended-properties" xmlns:vt="http://schemas.openxmlformats.org/officeDocument/2006/docPropsVTypes">
  <Template>Damask</Template>
  <TotalTime>3167</TotalTime>
  <Words>1363</Words>
  <Application>Microsoft Office PowerPoint</Application>
  <PresentationFormat>Widescreen</PresentationFormat>
  <Paragraphs>131</Paragraphs>
  <Slides>32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32</vt:i4>
      </vt:variant>
    </vt:vector>
  </HeadingPairs>
  <TitlesOfParts>
    <vt:vector size="36" baseType="lpstr">
      <vt:lpstr>Arial</vt:lpstr>
      <vt:lpstr>Bookman Old Style</vt:lpstr>
      <vt:lpstr>Rockwell</vt:lpstr>
      <vt:lpstr>Damask</vt:lpstr>
      <vt:lpstr>From Imitation to Creation</vt:lpstr>
      <vt:lpstr>TEACHERS!</vt:lpstr>
      <vt:lpstr>WE LIVE IN TROUBLED TIMES!</vt:lpstr>
      <vt:lpstr>THERE IS HOPE HOWEVER!</vt:lpstr>
      <vt:lpstr>WE PRESENT TO YOU IMITATING STRUCTURE!</vt:lpstr>
      <vt:lpstr>I See that Some of You are Doubting My Words!</vt:lpstr>
      <vt:lpstr>Thomas Jefferson Actually Imitated Jon Locke!</vt:lpstr>
      <vt:lpstr>Now I Know You’re Thinking Imitating Structure is Just Plagiarism. </vt:lpstr>
      <vt:lpstr>How is imitation different from plagiarism?</vt:lpstr>
      <vt:lpstr>There’s Guidelines for imitation</vt:lpstr>
      <vt:lpstr>There are many types of Imitation</vt:lpstr>
      <vt:lpstr>The Franklin Approach</vt:lpstr>
      <vt:lpstr>Let’s Practice!</vt:lpstr>
      <vt:lpstr>PowerPoint Presentation</vt:lpstr>
      <vt:lpstr>Now write down the passage as best you can remember</vt:lpstr>
      <vt:lpstr>PowerPoint Presentation</vt:lpstr>
      <vt:lpstr>The Hamill approach</vt:lpstr>
      <vt:lpstr>Example of the Hamill approach</vt:lpstr>
      <vt:lpstr>We can see the Hamill approach in music too.</vt:lpstr>
      <vt:lpstr>The Pooh Perplex approach</vt:lpstr>
      <vt:lpstr>Van Gogh Approach</vt:lpstr>
      <vt:lpstr>Imitating Is one thing</vt:lpstr>
      <vt:lpstr>Creation</vt:lpstr>
      <vt:lpstr>Now you add branches to the trunk  This is called Fallen Tree Trunk</vt:lpstr>
      <vt:lpstr>Now you try! Add two branches onto this trunk.</vt:lpstr>
      <vt:lpstr>You can also do this on the right of the stump</vt:lpstr>
      <vt:lpstr>Order now and you will get Strategies that will help you further develop your students voices</vt:lpstr>
      <vt:lpstr>Writer’s sketchbook</vt:lpstr>
      <vt:lpstr>Paint from a family photo</vt:lpstr>
      <vt:lpstr>Imitate poetic sentences</vt:lpstr>
      <vt:lpstr>Search for a personal voice</vt:lpstr>
      <vt:lpstr>Order now while this offer stands!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From Imitation to Creation</dc:title>
  <dc:creator>Microsoft account</dc:creator>
  <cp:lastModifiedBy>Stephanie</cp:lastModifiedBy>
  <cp:revision>44</cp:revision>
  <dcterms:created xsi:type="dcterms:W3CDTF">2015-02-27T16:15:25Z</dcterms:created>
  <dcterms:modified xsi:type="dcterms:W3CDTF">2015-03-03T22:15:23Z</dcterms:modified>
</cp:coreProperties>
</file>